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329" r:id="rId7"/>
    <p:sldId id="344" r:id="rId8"/>
    <p:sldId id="340" r:id="rId9"/>
    <p:sldId id="341" r:id="rId10"/>
    <p:sldId id="263" r:id="rId11"/>
    <p:sldId id="342" r:id="rId12"/>
    <p:sldId id="264" r:id="rId13"/>
    <p:sldId id="265" r:id="rId14"/>
    <p:sldId id="266" r:id="rId15"/>
    <p:sldId id="339" r:id="rId16"/>
    <p:sldId id="330" r:id="rId17"/>
    <p:sldId id="310" r:id="rId18"/>
    <p:sldId id="311" r:id="rId19"/>
    <p:sldId id="312" r:id="rId20"/>
    <p:sldId id="315" r:id="rId21"/>
    <p:sldId id="316" r:id="rId22"/>
    <p:sldId id="338" r:id="rId23"/>
    <p:sldId id="317" r:id="rId24"/>
    <p:sldId id="314" r:id="rId25"/>
    <p:sldId id="318" r:id="rId26"/>
    <p:sldId id="319" r:id="rId27"/>
    <p:sldId id="313" r:id="rId28"/>
    <p:sldId id="320" r:id="rId29"/>
    <p:sldId id="322" r:id="rId30"/>
    <p:sldId id="343" r:id="rId31"/>
    <p:sldId id="324" r:id="rId32"/>
    <p:sldId id="325" r:id="rId33"/>
    <p:sldId id="326" r:id="rId34"/>
    <p:sldId id="327" r:id="rId35"/>
    <p:sldId id="328" r:id="rId36"/>
    <p:sldId id="308" r:id="rId3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3" roundtripDataSignature="AMtx7mjdirlvHquvA1/kYcfDyoMNYslr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5F4FE9C-AF72-4805-A298-A2F5402607AF}">
  <a:tblStyle styleId="{B5F4FE9C-AF72-4805-A298-A2F5402607A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7"/>
    <p:restoredTop sz="68336"/>
  </p:normalViewPr>
  <p:slideViewPr>
    <p:cSldViewPr snapToGrid="0">
      <p:cViewPr varScale="1">
        <p:scale>
          <a:sx n="78" d="100"/>
          <a:sy n="78" d="100"/>
        </p:scale>
        <p:origin x="2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9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93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4920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5" name="Google Shape;10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2" name="Google Shape;1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0" name="Google Shape;1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283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7738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6" name="Google Shape;236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5" name="Google Shape;255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74" name="Google Shape;27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2" name="Google Shape;312;p6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16139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2" name="Google Shape;312;p6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0" name="Google Shape;28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327679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2" name="Google Shape;312;p6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27232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2" name="Google Shape;322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6284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22" name="Google Shape;322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2" name="Google Shape;322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061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2" name="Google Shape;322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97972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60" name="Google Shape;360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317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" name="Google Shape;53;p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93252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2" name="Google Shape;41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8" name="Google Shape;398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9" name="Google Shape;419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8" name="Google Shape;448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93" name="Google Shape;49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8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83" name="Google Shape;783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" name="Google Shape;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8" name="Google Shape;68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4935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79149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40781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-25" y="235491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268672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889967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439089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3"/>
          <p:cNvSpPr/>
          <p:nvPr/>
        </p:nvSpPr>
        <p:spPr>
          <a:xfrm>
            <a:off x="0" y="-227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" name="Google Shape;26;p23"/>
          <p:cNvSpPr txBox="1"/>
          <p:nvPr/>
        </p:nvSpPr>
        <p:spPr>
          <a:xfrm>
            <a:off x="26376" y="26895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5: Growth Mindset &amp; The ALU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115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3"/>
          <p:cNvSpPr txBox="1"/>
          <p:nvPr/>
        </p:nvSpPr>
        <p:spPr>
          <a:xfrm>
            <a:off x="7394931" y="27701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llEverywhere">
  <p:cSld name="PollEverywher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25"/>
          <p:cNvSpPr/>
          <p:nvPr/>
        </p:nvSpPr>
        <p:spPr>
          <a:xfrm>
            <a:off x="0" y="206019"/>
            <a:ext cx="9144000" cy="1063981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6" name="Google Shape;36;p25"/>
          <p:cNvPicPr preferRelativeResize="0"/>
          <p:nvPr/>
        </p:nvPicPr>
        <p:blipFill rotWithShape="1">
          <a:blip r:embed="rId2">
            <a:alphaModFix/>
          </a:blip>
          <a:srcRect t="14966" b="14963"/>
          <a:stretch/>
        </p:blipFill>
        <p:spPr>
          <a:xfrm>
            <a:off x="241553" y="479874"/>
            <a:ext cx="3692944" cy="601177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5" descr="Respond at https://pollev.com/cse390b. Options are:&#10;a) To grade you on whether or not you get the questions we ask correct&#10;b) to aid your learning by giving you a chance to practice applying the material we are covering&#10;c) to take attendance&#10;d) I'm not sure" title="Why are we using Poll Everywhere in lectures?"/>
          <p:cNvSpPr txBox="1">
            <a:spLocks noGrp="1"/>
          </p:cNvSpPr>
          <p:nvPr>
            <p:ph type="title"/>
          </p:nvPr>
        </p:nvSpPr>
        <p:spPr>
          <a:xfrm>
            <a:off x="377550" y="1598386"/>
            <a:ext cx="8388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1"/>
          </p:nvPr>
        </p:nvSpPr>
        <p:spPr>
          <a:xfrm>
            <a:off x="377550" y="288854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Char char="❖"/>
              <a:defRPr/>
            </a:lvl1pPr>
            <a:lvl2pPr marL="914400" lvl="1" indent="-382269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Char char="▪"/>
              <a:defRPr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/>
          <p:nvPr/>
        </p:nvSpPr>
        <p:spPr>
          <a:xfrm>
            <a:off x="4944291" y="540630"/>
            <a:ext cx="3958156" cy="479667"/>
          </a:xfrm>
          <a:prstGeom prst="roundRect">
            <a:avLst>
              <a:gd name="adj" fmla="val 16667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Vote at https://pollev.com/cse390b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5;p23">
            <a:extLst>
              <a:ext uri="{FF2B5EF4-FFF2-40B4-BE49-F238E27FC236}">
                <a16:creationId xmlns:a16="http://schemas.microsoft.com/office/drawing/2014/main" id="{7CC4F968-2435-CC09-4684-DF11F3D79322}"/>
              </a:ext>
            </a:extLst>
          </p:cNvPr>
          <p:cNvSpPr/>
          <p:nvPr userDrawn="1"/>
        </p:nvSpPr>
        <p:spPr>
          <a:xfrm>
            <a:off x="0" y="-227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Google Shape;26;p23">
            <a:extLst>
              <a:ext uri="{FF2B5EF4-FFF2-40B4-BE49-F238E27FC236}">
                <a16:creationId xmlns:a16="http://schemas.microsoft.com/office/drawing/2014/main" id="{6F87BDAB-5211-91A8-F0A7-CE36160C44AA}"/>
              </a:ext>
            </a:extLst>
          </p:cNvPr>
          <p:cNvSpPr txBox="1"/>
          <p:nvPr userDrawn="1"/>
        </p:nvSpPr>
        <p:spPr>
          <a:xfrm>
            <a:off x="26376" y="26895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5: Growth Mindset &amp; The ALU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27;p23">
            <a:extLst>
              <a:ext uri="{FF2B5EF4-FFF2-40B4-BE49-F238E27FC236}">
                <a16:creationId xmlns:a16="http://schemas.microsoft.com/office/drawing/2014/main" id="{E5E7CD10-92A5-8ED3-FCAC-1510C51B915E}"/>
              </a:ext>
            </a:extLst>
          </p:cNvPr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26376" y="25115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8;p23">
            <a:extLst>
              <a:ext uri="{FF2B5EF4-FFF2-40B4-BE49-F238E27FC236}">
                <a16:creationId xmlns:a16="http://schemas.microsoft.com/office/drawing/2014/main" id="{2E3EE5FB-D0ED-8F79-2A88-5B190CA384D8}"/>
              </a:ext>
            </a:extLst>
          </p:cNvPr>
          <p:cNvSpPr txBox="1"/>
          <p:nvPr userDrawn="1"/>
        </p:nvSpPr>
        <p:spPr>
          <a:xfrm>
            <a:off x="7394931" y="27701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1CHPnZfFmU?feature=oembed" TargetMode="Externa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>
            <a:spLocks noGrp="1"/>
          </p:cNvSpPr>
          <p:nvPr>
            <p:ph type="ctrTitle"/>
          </p:nvPr>
        </p:nvSpPr>
        <p:spPr>
          <a:xfrm>
            <a:off x="685800" y="2499153"/>
            <a:ext cx="8044543" cy="210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Growth vs. Fixed Mindset &amp; The ALU</a:t>
            </a:r>
            <a:endParaRPr sz="2400" i="1" dirty="0"/>
          </a:p>
        </p:txBody>
      </p:sp>
      <p:sp>
        <p:nvSpPr>
          <p:cNvPr id="45" name="Google Shape;45;p1"/>
          <p:cNvSpPr txBox="1">
            <a:spLocks noGrp="1"/>
          </p:cNvSpPr>
          <p:nvPr>
            <p:ph type="subTitle" idx="1"/>
          </p:nvPr>
        </p:nvSpPr>
        <p:spPr>
          <a:xfrm>
            <a:off x="685800" y="5224130"/>
            <a:ext cx="7772400" cy="163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Growth vs. Fixed Mindset, Binary Number Representations, The Arithmetic Logic Unit (ALU), Project 3 Overview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Two’s Complement Binary Representation</a:t>
            </a:r>
            <a:endParaRPr dirty="0"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1"/>
          </p:nvPr>
        </p:nvSpPr>
        <p:spPr>
          <a:xfrm>
            <a:off x="396874" y="1362075"/>
            <a:ext cx="8651331" cy="528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Standard for encoding numbers in computers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Most significant bit (MSB) has a negative weight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the remaining bits as usual (with positive weights)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101</a:t>
            </a:r>
            <a:r>
              <a:rPr lang="en-US" dirty="0"/>
              <a:t> in Two’s Complement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–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(1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3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)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+ 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2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)</a:t>
            </a:r>
          </a:p>
          <a:p>
            <a:pPr marL="356616" lvl="1" indent="0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= 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–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(1 × 8)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+ 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4)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2)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 × 1)</a:t>
            </a:r>
          </a:p>
          <a:p>
            <a:pPr marL="356616" lvl="1" indent="0">
              <a:buNone/>
            </a:pPr>
            <a:r>
              <a:rPr lang="en-US" dirty="0">
                <a:solidFill>
                  <a:schemeClr val="tx1"/>
                </a:solidFill>
                <a:latin typeface="Cambria Math"/>
                <a:ea typeface="Cambria Math"/>
                <a:cs typeface="Cambria Math"/>
                <a:sym typeface="Cambria Math"/>
              </a:rPr>
              <a:t>=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–8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+ 4 + 0 + 1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= –3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01" name="Google Shape;101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ACA482F-BAA9-7865-DCA3-3DBD3655DB56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2578100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509E34-2E39-1D9A-B632-C907E4FE2268}"/>
                  </a:ext>
                </a:extLst>
              </p:cNvPr>
              <p:cNvSpPr txBox="1"/>
              <p:nvPr/>
            </p:nvSpPr>
            <p:spPr>
              <a:xfrm>
                <a:off x="2352675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509E34-2E39-1D9A-B632-C907E4FE2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675" y="3452547"/>
                <a:ext cx="45085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A8C255C-1F70-9911-5C07-3773AB8451A2}"/>
              </a:ext>
            </a:extLst>
          </p:cNvPr>
          <p:cNvSpPr txBox="1"/>
          <p:nvPr/>
        </p:nvSpPr>
        <p:spPr>
          <a:xfrm>
            <a:off x="1605191" y="3449852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Exponent: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D81813D-1E2F-EE79-4A8F-B3FE7331D6EA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759075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E6D04D-FFF9-1078-E77C-13E392B61FF8}"/>
                  </a:ext>
                </a:extLst>
              </p:cNvPr>
              <p:cNvSpPr txBox="1"/>
              <p:nvPr/>
            </p:nvSpPr>
            <p:spPr>
              <a:xfrm>
                <a:off x="2533650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E6D04D-FFF9-1078-E77C-13E392B61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50" y="3452547"/>
                <a:ext cx="45085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A3BFA7-75C2-434F-4AF1-37467323998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2946400" y="3760745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A7EC293-4455-E50F-BBA2-E6335CA1C7F3}"/>
                  </a:ext>
                </a:extLst>
              </p:cNvPr>
              <p:cNvSpPr txBox="1"/>
              <p:nvPr/>
            </p:nvSpPr>
            <p:spPr>
              <a:xfrm>
                <a:off x="2720975" y="3452968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A7EC293-4455-E50F-BBA2-E6335CA1C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975" y="3452968"/>
                <a:ext cx="45085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96F50E-AB95-E38D-4828-249FE86F1E91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133724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EC278BE-29F1-1C86-FF8E-67516884DED5}"/>
                  </a:ext>
                </a:extLst>
              </p:cNvPr>
              <p:cNvSpPr txBox="1"/>
              <p:nvPr/>
            </p:nvSpPr>
            <p:spPr>
              <a:xfrm>
                <a:off x="2908299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EC278BE-29F1-1C86-FF8E-67516884D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299" y="3452547"/>
                <a:ext cx="45085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Benefits of Two’s Complement</a:t>
            </a:r>
            <a:endParaRPr dirty="0"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1"/>
          </p:nvPr>
        </p:nvSpPr>
        <p:spPr>
          <a:xfrm>
            <a:off x="396874" y="1362075"/>
            <a:ext cx="8651331" cy="528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Only one representation of zero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Represents more unique numbers compared to sign and magnitude given a fixed width binary number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indent="-347472"/>
            <a:r>
              <a:rPr lang="en-US" dirty="0"/>
              <a:t>Simple negation procedure: Take the bitwise complement and add one (</a:t>
            </a:r>
            <a:r>
              <a:rPr lang="en-US" b="1" dirty="0">
                <a:latin typeface="Cambria Math"/>
                <a:ea typeface="Cambria Math"/>
                <a:cs typeface="Cambria Math"/>
                <a:sym typeface="Cambria Math"/>
              </a:rPr>
              <a:t>–x = ~x + 1</a:t>
            </a:r>
            <a:r>
              <a:rPr lang="en-US" dirty="0"/>
              <a:t>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Example: To negate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x = 4:</a:t>
            </a:r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~0b0100 + 1 = 0b1011 + 0b1= 0b1100 = –8 + 4 = –4</a:t>
            </a: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01" name="Google Shape;101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58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Four-bit Values in Various Representations</a:t>
            </a:r>
            <a:endParaRPr dirty="0"/>
          </a:p>
        </p:txBody>
      </p:sp>
      <p:sp>
        <p:nvSpPr>
          <p:cNvPr id="108" name="Google Shape;108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graphicFrame>
        <p:nvGraphicFramePr>
          <p:cNvPr id="109" name="Google Shape;109;p35" descr="Table showing 4-bit binary representations and their corresponding two's complement values. There are two columns, one showing the binary representation, the other showing the two's complement value" title="4-bit Binary and Two's Complement Table"/>
          <p:cNvGraphicFramePr/>
          <p:nvPr/>
        </p:nvGraphicFramePr>
        <p:xfrm>
          <a:off x="357024" y="1277736"/>
          <a:ext cx="8023925" cy="5359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0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4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Binary Value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Unsigned Binary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Signed Binary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Two’s Complement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8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-8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9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-1</a:t>
                      </a:r>
                      <a:endParaRPr sz="1400" u="none" strike="noStrike" cap="none"/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-7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0b1010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-6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-5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-4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-3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-2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-7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-1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Two’s Complement Addition</a:t>
            </a:r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process for adding binary in Two’s Complement is the same as that of unsigned binary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Hardware performs the exact same calculations</a:t>
            </a:r>
            <a:endParaRPr dirty="0"/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/>
              <a:t>It doesn’t need to know the sign of the values, it performs the same calculation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 only difference is representation of sum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0b1001 + 0b0010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Unsigned interpretation: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Signed interpretation: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Two’s Complement interpretation:</a:t>
            </a:r>
            <a:endParaRPr dirty="0"/>
          </a:p>
        </p:txBody>
      </p:sp>
      <p:sp>
        <p:nvSpPr>
          <p:cNvPr id="116" name="Google Shape;116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graphicFrame>
        <p:nvGraphicFramePr>
          <p:cNvPr id="117" name="Google Shape;117;p9"/>
          <p:cNvGraphicFramePr/>
          <p:nvPr/>
        </p:nvGraphicFramePr>
        <p:xfrm>
          <a:off x="6477892" y="3952082"/>
          <a:ext cx="2464625" cy="1950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1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Two’s Complement Addition</a:t>
            </a:r>
            <a:endParaRPr/>
          </a:p>
        </p:txBody>
      </p:sp>
      <p:sp>
        <p:nvSpPr>
          <p:cNvPr id="123" name="Google Shape;123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The process for adding binary in Two’s Complement is the same as that of unsigned binary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Hardware performs the exact same calculations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It doesn’t need to know the sign of the values, it performs the same calculation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 only difference is representation of sum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0b1001 + 0b0010 = 0b1011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Unsigned interpretation: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9 + 2 = 11</a:t>
            </a:r>
            <a:endParaRPr dirty="0"/>
          </a:p>
          <a:p>
            <a:pPr marL="640080" lvl="1" indent="-283464"/>
            <a:r>
              <a:rPr lang="en-US" dirty="0"/>
              <a:t>Signed interpretation: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–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1 + 2 =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–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3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(?)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Two’s Complement interpretation: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–7 + 2 = –5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</p:txBody>
      </p:sp>
      <p:sp>
        <p:nvSpPr>
          <p:cNvPr id="124" name="Google Shape;124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graphicFrame>
        <p:nvGraphicFramePr>
          <p:cNvPr id="125" name="Google Shape;125;p10"/>
          <p:cNvGraphicFramePr/>
          <p:nvPr/>
        </p:nvGraphicFramePr>
        <p:xfrm>
          <a:off x="6477892" y="3952082"/>
          <a:ext cx="2464625" cy="1950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1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486855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What are the Sign and Magnitude (signed) and Two’s Complement binary representations of the number -7?</a:t>
            </a: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7" name="Google Shape;199;p7">
            <a:extLst>
              <a:ext uri="{FF2B5EF4-FFF2-40B4-BE49-F238E27FC236}">
                <a16:creationId xmlns:a16="http://schemas.microsoft.com/office/drawing/2014/main" id="{4FFCC09C-21E9-C44B-8888-7164231F8602}"/>
              </a:ext>
            </a:extLst>
          </p:cNvPr>
          <p:cNvSpPr txBox="1">
            <a:spLocks/>
          </p:cNvSpPr>
          <p:nvPr/>
        </p:nvSpPr>
        <p:spPr>
          <a:xfrm>
            <a:off x="396875" y="242293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Signed: 0b1001, Two’s Complement: 0b1111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Signed: 0b0111, Two’s Complement: 0b1001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Signed: 0b1111, Two’s Complement: 0b0111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Signed: 0b1111, Two’s Complement: 0b1001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04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Growth vs. Fixed Mindset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Setting SMART Goals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Binary Number Representations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Unsigned, Signed, and Two’s Complement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The Arithmetic Logic Unit (ALU)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Specification and ALU Function Examples</a:t>
            </a:r>
            <a:endParaRPr b="1" dirty="0">
              <a:solidFill>
                <a:srgbClr val="4B2A85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3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ALU Implementation Strategy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HDL Tips and Tricks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992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Von Neumann Architecture</a:t>
            </a:r>
            <a:endParaRPr/>
          </a:p>
        </p:txBody>
      </p:sp>
      <p:sp>
        <p:nvSpPr>
          <p:cNvPr id="239" name="Google Shape;239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240" name="Google Shape;240;p55"/>
          <p:cNvSpPr/>
          <p:nvPr/>
        </p:nvSpPr>
        <p:spPr>
          <a:xfrm>
            <a:off x="2298745" y="1405475"/>
            <a:ext cx="45300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55"/>
          <p:cNvSpPr/>
          <p:nvPr/>
        </p:nvSpPr>
        <p:spPr>
          <a:xfrm>
            <a:off x="2472875" y="2078725"/>
            <a:ext cx="16494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55"/>
          <p:cNvSpPr txBox="1">
            <a:spLocks noGrp="1"/>
          </p:cNvSpPr>
          <p:nvPr>
            <p:ph type="body" idx="1"/>
          </p:nvPr>
        </p:nvSpPr>
        <p:spPr>
          <a:xfrm>
            <a:off x="469675" y="6095050"/>
            <a:ext cx="8366100" cy="5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000"/>
              <a:t>(This picture will get more detailed as we go!)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endParaRPr/>
          </a:p>
        </p:txBody>
      </p:sp>
      <p:sp>
        <p:nvSpPr>
          <p:cNvPr id="243" name="Google Shape;243;p55"/>
          <p:cNvSpPr/>
          <p:nvPr/>
        </p:nvSpPr>
        <p:spPr>
          <a:xfrm>
            <a:off x="35702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55"/>
          <p:cNvSpPr/>
          <p:nvPr/>
        </p:nvSpPr>
        <p:spPr>
          <a:xfrm>
            <a:off x="4555800" y="2078725"/>
            <a:ext cx="2091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55"/>
          <p:cNvSpPr/>
          <p:nvPr/>
        </p:nvSpPr>
        <p:spPr>
          <a:xfrm>
            <a:off x="4732750" y="4685879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55"/>
          <p:cNvSpPr/>
          <p:nvPr/>
        </p:nvSpPr>
        <p:spPr>
          <a:xfrm>
            <a:off x="4732750" y="5104054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55"/>
          <p:cNvSpPr/>
          <p:nvPr/>
        </p:nvSpPr>
        <p:spPr>
          <a:xfrm>
            <a:off x="772617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55"/>
          <p:cNvSpPr/>
          <p:nvPr/>
        </p:nvSpPr>
        <p:spPr>
          <a:xfrm>
            <a:off x="1421550" y="3406975"/>
            <a:ext cx="1014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55"/>
          <p:cNvSpPr/>
          <p:nvPr/>
        </p:nvSpPr>
        <p:spPr>
          <a:xfrm>
            <a:off x="6828750" y="3406975"/>
            <a:ext cx="1014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55"/>
          <p:cNvSpPr/>
          <p:nvPr/>
        </p:nvSpPr>
        <p:spPr>
          <a:xfrm rot="10800000">
            <a:off x="3982800" y="366427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55"/>
          <p:cNvSpPr/>
          <p:nvPr/>
        </p:nvSpPr>
        <p:spPr>
          <a:xfrm>
            <a:off x="4122275" y="3189600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2" name="Google Shape;252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77033" y="2736190"/>
            <a:ext cx="1648825" cy="1820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609902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Computes a function on two inputs to produce an output</a:t>
            </a:r>
            <a:endParaRPr dirty="0"/>
          </a:p>
          <a:p>
            <a:pPr marL="457200" lvl="0" indent="-22860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45720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Input Control Bits specific which function should be computed</a:t>
            </a:r>
            <a:endParaRPr dirty="0"/>
          </a:p>
          <a:p>
            <a:pPr marL="91440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Supports a combination of logical (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dirty="0"/>
              <a:t>) and arithmetic operations (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+, –</a:t>
            </a:r>
            <a:r>
              <a:rPr lang="en-US" dirty="0"/>
              <a:t>)</a:t>
            </a:r>
            <a:endParaRPr dirty="0"/>
          </a:p>
          <a:p>
            <a:pPr marL="914400" lvl="1" indent="-228598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45720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Indicate properties of the result with </a:t>
            </a:r>
            <a:r>
              <a:rPr lang="en-US" b="1" dirty="0"/>
              <a:t>Output Control Bits</a:t>
            </a:r>
            <a:r>
              <a:rPr lang="en-US" dirty="0"/>
              <a:t> (commonly called </a:t>
            </a:r>
            <a:r>
              <a:rPr lang="en-US" b="1" dirty="0"/>
              <a:t>Flags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258" name="Google Shape;258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Arithmetic Logic Unit</a:t>
            </a:r>
            <a:endParaRPr/>
          </a:p>
        </p:txBody>
      </p:sp>
      <p:sp>
        <p:nvSpPr>
          <p:cNvPr id="259" name="Google Shape;259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261" name="Google Shape;261;p59"/>
          <p:cNvSpPr/>
          <p:nvPr/>
        </p:nvSpPr>
        <p:spPr>
          <a:xfrm rot="5400000">
            <a:off x="6969809" y="4864434"/>
            <a:ext cx="622343" cy="21494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2" name="Google Shape;262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2866" y="2405609"/>
            <a:ext cx="1760732" cy="2752852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59"/>
          <p:cNvSpPr txBox="1"/>
          <p:nvPr/>
        </p:nvSpPr>
        <p:spPr>
          <a:xfrm>
            <a:off x="6679944" y="1731106"/>
            <a:ext cx="1223238" cy="546141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 Control Bits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59"/>
          <p:cNvSpPr txBox="1"/>
          <p:nvPr/>
        </p:nvSpPr>
        <p:spPr>
          <a:xfrm>
            <a:off x="6579678" y="5283076"/>
            <a:ext cx="1406575" cy="819026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 Control Bits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(Flags)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59"/>
          <p:cNvSpPr txBox="1"/>
          <p:nvPr/>
        </p:nvSpPr>
        <p:spPr>
          <a:xfrm>
            <a:off x="8316123" y="3539191"/>
            <a:ext cx="827877" cy="358105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59"/>
          <p:cNvSpPr txBox="1"/>
          <p:nvPr/>
        </p:nvSpPr>
        <p:spPr>
          <a:xfrm>
            <a:off x="5465518" y="2838369"/>
            <a:ext cx="804248" cy="358105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 A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59"/>
          <p:cNvSpPr/>
          <p:nvPr/>
        </p:nvSpPr>
        <p:spPr>
          <a:xfrm>
            <a:off x="6269767" y="2888687"/>
            <a:ext cx="321710" cy="25747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59"/>
          <p:cNvSpPr/>
          <p:nvPr/>
        </p:nvSpPr>
        <p:spPr>
          <a:xfrm>
            <a:off x="7986253" y="3589508"/>
            <a:ext cx="329870" cy="25747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59"/>
          <p:cNvSpPr/>
          <p:nvPr/>
        </p:nvSpPr>
        <p:spPr>
          <a:xfrm rot="5400000">
            <a:off x="7005696" y="2455643"/>
            <a:ext cx="571732" cy="21494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59"/>
          <p:cNvSpPr txBox="1"/>
          <p:nvPr/>
        </p:nvSpPr>
        <p:spPr>
          <a:xfrm>
            <a:off x="5467445" y="4405542"/>
            <a:ext cx="804248" cy="358105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 B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59"/>
          <p:cNvSpPr/>
          <p:nvPr/>
        </p:nvSpPr>
        <p:spPr>
          <a:xfrm>
            <a:off x="6271694" y="4455860"/>
            <a:ext cx="321710" cy="25747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  <p:bldP spid="263" grpId="0" animBg="1"/>
      <p:bldP spid="264" grpId="0" animBg="1"/>
      <p:bldP spid="2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Our ALU Implementation</a:t>
            </a:r>
            <a:endParaRPr/>
          </a:p>
        </p:txBody>
      </p:sp>
      <p:sp>
        <p:nvSpPr>
          <p:cNvPr id="277" name="Google Shape;277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5371277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Inputs &amp; Outputs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16-bit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dirty="0"/>
              <a:t> and output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Interpret in Two’s Complement</a:t>
            </a:r>
            <a:endParaRPr dirty="0"/>
          </a:p>
          <a:p>
            <a:pPr marL="91440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Input Control Bits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Six control bits (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</a:t>
            </a:r>
            <a:r>
              <a:rPr lang="en-US" dirty="0"/>
              <a:t>) specify which function to compute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2</a:t>
            </a:r>
            <a:r>
              <a:rPr lang="en-US" baseline="30000" dirty="0"/>
              <a:t>6</a:t>
            </a:r>
            <a:r>
              <a:rPr lang="en-US" dirty="0"/>
              <a:t> = 64 different possible functions to choose from (only 18 of interest)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Output Control Bits (Flags)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2 bits (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zr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ng</a:t>
            </a:r>
            <a:r>
              <a:rPr lang="en-US" dirty="0"/>
              <a:t>) describing the properties of the output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78" name="Google Shape;278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pSp>
        <p:nvGrpSpPr>
          <p:cNvPr id="279" name="Google Shape;279;p60"/>
          <p:cNvGrpSpPr/>
          <p:nvPr/>
        </p:nvGrpSpPr>
        <p:grpSpPr>
          <a:xfrm>
            <a:off x="5346435" y="2056191"/>
            <a:ext cx="3797563" cy="3577525"/>
            <a:chOff x="5041250" y="1549522"/>
            <a:chExt cx="3797563" cy="3577525"/>
          </a:xfrm>
        </p:grpSpPr>
        <p:pic>
          <p:nvPicPr>
            <p:cNvPr id="280" name="Google Shape;280;p6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615988" y="2056197"/>
              <a:ext cx="2150321" cy="2806626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1" name="Google Shape;281;p60"/>
            <p:cNvCxnSpPr/>
            <p:nvPr/>
          </p:nvCxnSpPr>
          <p:spPr>
            <a:xfrm>
              <a:off x="5362388" y="2630772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82" name="Google Shape;282;p60"/>
            <p:cNvSpPr txBox="1"/>
            <p:nvPr/>
          </p:nvSpPr>
          <p:spPr>
            <a:xfrm>
              <a:off x="5041250" y="2448210"/>
              <a:ext cx="32601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83" name="Google Shape;283;p60"/>
            <p:cNvCxnSpPr/>
            <p:nvPr/>
          </p:nvCxnSpPr>
          <p:spPr>
            <a:xfrm>
              <a:off x="5362388" y="4279097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84" name="Google Shape;284;p60"/>
            <p:cNvSpPr txBox="1"/>
            <p:nvPr/>
          </p:nvSpPr>
          <p:spPr>
            <a:xfrm>
              <a:off x="5041250" y="4096535"/>
              <a:ext cx="32601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y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85" name="Google Shape;285;p60"/>
            <p:cNvCxnSpPr/>
            <p:nvPr/>
          </p:nvCxnSpPr>
          <p:spPr>
            <a:xfrm>
              <a:off x="7581738" y="3403822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286" name="Google Shape;286;p60"/>
            <p:cNvSpPr txBox="1"/>
            <p:nvPr/>
          </p:nvSpPr>
          <p:spPr>
            <a:xfrm>
              <a:off x="8199375" y="3221272"/>
              <a:ext cx="639438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out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87" name="Google Shape;287;p60"/>
            <p:cNvCxnSpPr/>
            <p:nvPr/>
          </p:nvCxnSpPr>
          <p:spPr>
            <a:xfrm rot="10800000" flipH="1">
              <a:off x="5575088" y="2551572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8" name="Google Shape;288;p60"/>
            <p:cNvCxnSpPr/>
            <p:nvPr/>
          </p:nvCxnSpPr>
          <p:spPr>
            <a:xfrm rot="10800000" flipH="1">
              <a:off x="5575088" y="4199897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9" name="Google Shape;289;p60"/>
            <p:cNvCxnSpPr/>
            <p:nvPr/>
          </p:nvCxnSpPr>
          <p:spPr>
            <a:xfrm rot="10800000" flipH="1">
              <a:off x="7794438" y="3324622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90" name="Google Shape;290;p60"/>
            <p:cNvSpPr txBox="1"/>
            <p:nvPr/>
          </p:nvSpPr>
          <p:spPr>
            <a:xfrm>
              <a:off x="5463913" y="2654422"/>
              <a:ext cx="363775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1" name="Google Shape;291;p60"/>
            <p:cNvSpPr txBox="1"/>
            <p:nvPr/>
          </p:nvSpPr>
          <p:spPr>
            <a:xfrm>
              <a:off x="5463913" y="4312922"/>
              <a:ext cx="363775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2" name="Google Shape;292;p60"/>
            <p:cNvSpPr txBox="1"/>
            <p:nvPr/>
          </p:nvSpPr>
          <p:spPr>
            <a:xfrm>
              <a:off x="7683263" y="3441222"/>
              <a:ext cx="363775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93" name="Google Shape;293;p60"/>
            <p:cNvCxnSpPr/>
            <p:nvPr/>
          </p:nvCxnSpPr>
          <p:spPr>
            <a:xfrm>
              <a:off x="6109563" y="1880872"/>
              <a:ext cx="0" cy="3513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4" name="Google Shape;294;p60"/>
            <p:cNvCxnSpPr/>
            <p:nvPr/>
          </p:nvCxnSpPr>
          <p:spPr>
            <a:xfrm>
              <a:off x="6391476" y="19940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5" name="Google Shape;295;p60"/>
            <p:cNvCxnSpPr/>
            <p:nvPr/>
          </p:nvCxnSpPr>
          <p:spPr>
            <a:xfrm>
              <a:off x="6664613" y="213577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6" name="Google Shape;296;p60"/>
            <p:cNvCxnSpPr/>
            <p:nvPr/>
          </p:nvCxnSpPr>
          <p:spPr>
            <a:xfrm>
              <a:off x="6678738" y="440614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7" name="Google Shape;297;p60"/>
            <p:cNvCxnSpPr/>
            <p:nvPr/>
          </p:nvCxnSpPr>
          <p:spPr>
            <a:xfrm>
              <a:off x="6927763" y="42790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8" name="Google Shape;298;p60"/>
            <p:cNvCxnSpPr/>
            <p:nvPr/>
          </p:nvCxnSpPr>
          <p:spPr>
            <a:xfrm>
              <a:off x="6928763" y="22491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299" name="Google Shape;299;p60"/>
            <p:cNvCxnSpPr/>
            <p:nvPr/>
          </p:nvCxnSpPr>
          <p:spPr>
            <a:xfrm>
              <a:off x="7175038" y="235417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00" name="Google Shape;300;p60"/>
            <p:cNvCxnSpPr/>
            <p:nvPr/>
          </p:nvCxnSpPr>
          <p:spPr>
            <a:xfrm>
              <a:off x="7410338" y="245752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301" name="Google Shape;301;p60"/>
            <p:cNvSpPr txBox="1"/>
            <p:nvPr/>
          </p:nvSpPr>
          <p:spPr>
            <a:xfrm>
              <a:off x="5899920" y="1549522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zx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2" name="Google Shape;302;p60"/>
            <p:cNvSpPr txBox="1"/>
            <p:nvPr/>
          </p:nvSpPr>
          <p:spPr>
            <a:xfrm>
              <a:off x="6181845" y="1678622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nx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3" name="Google Shape;303;p60"/>
            <p:cNvSpPr txBox="1"/>
            <p:nvPr/>
          </p:nvSpPr>
          <p:spPr>
            <a:xfrm>
              <a:off x="6469095" y="1821622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zy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4" name="Google Shape;304;p60"/>
            <p:cNvSpPr txBox="1"/>
            <p:nvPr/>
          </p:nvSpPr>
          <p:spPr>
            <a:xfrm>
              <a:off x="6719120" y="1936497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5" name="Google Shape;305;p60"/>
            <p:cNvSpPr txBox="1"/>
            <p:nvPr/>
          </p:nvSpPr>
          <p:spPr>
            <a:xfrm>
              <a:off x="6965395" y="2063747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6" name="Google Shape;306;p60"/>
            <p:cNvSpPr txBox="1"/>
            <p:nvPr/>
          </p:nvSpPr>
          <p:spPr>
            <a:xfrm>
              <a:off x="7200970" y="2146797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no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7" name="Google Shape;307;p60"/>
            <p:cNvSpPr txBox="1"/>
            <p:nvPr/>
          </p:nvSpPr>
          <p:spPr>
            <a:xfrm>
              <a:off x="6469095" y="4761947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zr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8" name="Google Shape;308;p60"/>
            <p:cNvSpPr txBox="1"/>
            <p:nvPr/>
          </p:nvSpPr>
          <p:spPr>
            <a:xfrm>
              <a:off x="6719120" y="4566122"/>
              <a:ext cx="400593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ng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Growth vs. Fixed Mindset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Setting SMART Goals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Binary Number Representations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Unsigned, Signed, and Two’s Complement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Arithmetic Logic Unit (ALU)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Specification and ALU Function Examples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3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ALU Implementation Strategy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HDL Tips and Tricks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ALU Functions: Client’s View</a:t>
            </a:r>
            <a:endParaRPr dirty="0"/>
          </a:p>
        </p:txBody>
      </p:sp>
      <p:sp>
        <p:nvSpPr>
          <p:cNvPr id="315" name="Google Shape;315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524290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support 18 different functions of interest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3 that simply </a:t>
            </a:r>
            <a:r>
              <a:rPr lang="en-US" dirty="0">
                <a:highlight>
                  <a:srgbClr val="FFF2CC"/>
                </a:highlight>
              </a:rPr>
              <a:t>give constant values</a:t>
            </a:r>
            <a:r>
              <a:rPr lang="en-US" dirty="0"/>
              <a:t> (ignoring operands)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10 that change a </a:t>
            </a:r>
            <a:r>
              <a:rPr lang="en-US" dirty="0">
                <a:highlight>
                  <a:srgbClr val="C9DAF8"/>
                </a:highlight>
              </a:rPr>
              <a:t>single input</a:t>
            </a:r>
            <a:r>
              <a:rPr lang="en-US" dirty="0"/>
              <a:t>, possibly with a constant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5 that perform an operation using </a:t>
            </a:r>
            <a:r>
              <a:rPr lang="en-US" dirty="0">
                <a:highlight>
                  <a:srgbClr val="E6B8AF"/>
                </a:highlight>
              </a:rPr>
              <a:t>both inputs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</p:txBody>
      </p:sp>
      <p:sp>
        <p:nvSpPr>
          <p:cNvPr id="316" name="Google Shape;316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318" name="Google Shape;318;p61"/>
          <p:cNvSpPr/>
          <p:nvPr/>
        </p:nvSpPr>
        <p:spPr>
          <a:xfrm>
            <a:off x="6433192" y="1885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317;p61">
            <a:extLst>
              <a:ext uri="{FF2B5EF4-FFF2-40B4-BE49-F238E27FC236}">
                <a16:creationId xmlns:a16="http://schemas.microsoft.com/office/drawing/2014/main" id="{06995EF5-62C0-F34A-BA0A-D0B526A2C788}"/>
              </a:ext>
            </a:extLst>
          </p:cNvPr>
          <p:cNvGraphicFramePr/>
          <p:nvPr/>
        </p:nvGraphicFramePr>
        <p:xfrm>
          <a:off x="5928461" y="1135439"/>
          <a:ext cx="2420125" cy="57216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y+1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x&amp;y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x|y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888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ALU Functions: Client’s View</a:t>
            </a:r>
            <a:endParaRPr dirty="0"/>
          </a:p>
        </p:txBody>
      </p:sp>
      <p:sp>
        <p:nvSpPr>
          <p:cNvPr id="315" name="Google Shape;315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524290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support 18 different functions of interest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3 that simply </a:t>
            </a:r>
            <a:r>
              <a:rPr lang="en-US" dirty="0">
                <a:highlight>
                  <a:srgbClr val="FFF2CC"/>
                </a:highlight>
              </a:rPr>
              <a:t>give constant values</a:t>
            </a:r>
            <a:r>
              <a:rPr lang="en-US" dirty="0"/>
              <a:t> (ignoring operands)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10 that change a </a:t>
            </a:r>
            <a:r>
              <a:rPr lang="en-US" dirty="0">
                <a:highlight>
                  <a:srgbClr val="C9DAF8"/>
                </a:highlight>
              </a:rPr>
              <a:t>single input</a:t>
            </a:r>
            <a:r>
              <a:rPr lang="en-US" dirty="0"/>
              <a:t>, possibly with a constant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5 that perform an operation using </a:t>
            </a:r>
            <a:r>
              <a:rPr lang="en-US" dirty="0">
                <a:highlight>
                  <a:srgbClr val="E6B8AF"/>
                </a:highlight>
              </a:rPr>
              <a:t>both inputs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To select a function, set the control bits to the corresponding combination</a:t>
            </a:r>
            <a:endParaRPr dirty="0"/>
          </a:p>
        </p:txBody>
      </p:sp>
      <p:sp>
        <p:nvSpPr>
          <p:cNvPr id="316" name="Google Shape;316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graphicFrame>
        <p:nvGraphicFramePr>
          <p:cNvPr id="317" name="Google Shape;317;p61"/>
          <p:cNvGraphicFramePr/>
          <p:nvPr/>
        </p:nvGraphicFramePr>
        <p:xfrm>
          <a:off x="5928461" y="1135439"/>
          <a:ext cx="2420125" cy="57216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y+1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x&amp;y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x|y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B8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18" name="Google Shape;318;p61"/>
          <p:cNvSpPr/>
          <p:nvPr/>
        </p:nvSpPr>
        <p:spPr>
          <a:xfrm>
            <a:off x="6433192" y="1885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Five-minute Break!</a:t>
            </a:r>
            <a:endParaRPr dirty="0"/>
          </a:p>
        </p:txBody>
      </p:sp>
      <p:sp>
        <p:nvSpPr>
          <p:cNvPr id="283" name="Google Shape;283;p5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Feel free to stand up, stretch, use the restroom, drink some water, review your notes, or ask questions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We’ll be back at:</a:t>
            </a:r>
          </a:p>
        </p:txBody>
      </p:sp>
      <p:sp>
        <p:nvSpPr>
          <p:cNvPr id="284" name="Google Shape;284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pic>
        <p:nvPicPr>
          <p:cNvPr id="1026" name="Picture 2" descr="School Breaks Should Be BREAKS - Helping Moms Connect">
            <a:extLst>
              <a:ext uri="{FF2B5EF4-FFF2-40B4-BE49-F238E27FC236}">
                <a16:creationId xmlns:a16="http://schemas.microsoft.com/office/drawing/2014/main" id="{D74876A3-2D7D-26BC-047E-E12B1A513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85" y="3848100"/>
            <a:ext cx="4247048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569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ALU Functions: Implementer’s View</a:t>
            </a:r>
            <a:endParaRPr dirty="0"/>
          </a:p>
        </p:txBody>
      </p:sp>
      <p:sp>
        <p:nvSpPr>
          <p:cNvPr id="315" name="Google Shape;315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524290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18 functions are really a clever combination of 6 core operations:</a:t>
            </a:r>
            <a:endParaRPr dirty="0"/>
          </a:p>
        </p:txBody>
      </p:sp>
      <p:sp>
        <p:nvSpPr>
          <p:cNvPr id="316" name="Google Shape;316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graphicFrame>
        <p:nvGraphicFramePr>
          <p:cNvPr id="317" name="Google Shape;317;p61"/>
          <p:cNvGraphicFramePr/>
          <p:nvPr/>
        </p:nvGraphicFramePr>
        <p:xfrm>
          <a:off x="5928461" y="1135439"/>
          <a:ext cx="2420125" cy="57216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!y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-x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y+1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y-x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x&amp;y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x|y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18" name="Google Shape;318;p61"/>
          <p:cNvSpPr/>
          <p:nvPr/>
        </p:nvSpPr>
        <p:spPr>
          <a:xfrm>
            <a:off x="6433192" y="1885313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27;p43">
            <a:extLst>
              <a:ext uri="{FF2B5EF4-FFF2-40B4-BE49-F238E27FC236}">
                <a16:creationId xmlns:a16="http://schemas.microsoft.com/office/drawing/2014/main" id="{3F09D8CE-5B1E-9F48-B0E5-967D2137B1F6}"/>
              </a:ext>
            </a:extLst>
          </p:cNvPr>
          <p:cNvSpPr/>
          <p:nvPr/>
        </p:nvSpPr>
        <p:spPr>
          <a:xfrm>
            <a:off x="2828475" y="2909805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sz="1600" b="1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8" name="Google Shape;328;p43">
            <a:extLst>
              <a:ext uri="{FF2B5EF4-FFF2-40B4-BE49-F238E27FC236}">
                <a16:creationId xmlns:a16="http://schemas.microsoft.com/office/drawing/2014/main" id="{A3358692-9A72-934A-A02F-6076B9D48674}"/>
              </a:ext>
            </a:extLst>
          </p:cNvPr>
          <p:cNvSpPr/>
          <p:nvPr/>
        </p:nvSpPr>
        <p:spPr>
          <a:xfrm>
            <a:off x="3971699" y="2909818"/>
            <a:ext cx="1036183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9" name="Google Shape;329;p43">
            <a:extLst>
              <a:ext uri="{FF2B5EF4-FFF2-40B4-BE49-F238E27FC236}">
                <a16:creationId xmlns:a16="http://schemas.microsoft.com/office/drawing/2014/main" id="{FBE9A079-6120-E14D-AF50-6F08B8B6EE49}"/>
              </a:ext>
            </a:extLst>
          </p:cNvPr>
          <p:cNvSpPr/>
          <p:nvPr/>
        </p:nvSpPr>
        <p:spPr>
          <a:xfrm>
            <a:off x="2828475" y="3816332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" name="Google Shape;330;p43">
            <a:extLst>
              <a:ext uri="{FF2B5EF4-FFF2-40B4-BE49-F238E27FC236}">
                <a16:creationId xmlns:a16="http://schemas.microsoft.com/office/drawing/2014/main" id="{489B43A3-FF28-7241-BDA6-ECDDE99EA599}"/>
              </a:ext>
            </a:extLst>
          </p:cNvPr>
          <p:cNvSpPr/>
          <p:nvPr/>
        </p:nvSpPr>
        <p:spPr>
          <a:xfrm>
            <a:off x="2758315" y="4757455"/>
            <a:ext cx="2355430" cy="689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f==1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+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else,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&amp;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" name="Google Shape;331;p43">
            <a:extLst>
              <a:ext uri="{FF2B5EF4-FFF2-40B4-BE49-F238E27FC236}">
                <a16:creationId xmlns:a16="http://schemas.microsoft.com/office/drawing/2014/main" id="{31FF7439-E9B3-6941-B256-7269151DF136}"/>
              </a:ext>
            </a:extLst>
          </p:cNvPr>
          <p:cNvSpPr/>
          <p:nvPr/>
        </p:nvSpPr>
        <p:spPr>
          <a:xfrm>
            <a:off x="3287130" y="5781705"/>
            <a:ext cx="1297800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no==1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result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334;p43">
            <a:extLst>
              <a:ext uri="{FF2B5EF4-FFF2-40B4-BE49-F238E27FC236}">
                <a16:creationId xmlns:a16="http://schemas.microsoft.com/office/drawing/2014/main" id="{8D6691F4-1781-BF4B-9864-6FA085E48C41}"/>
              </a:ext>
            </a:extLst>
          </p:cNvPr>
          <p:cNvSpPr/>
          <p:nvPr/>
        </p:nvSpPr>
        <p:spPr>
          <a:xfrm>
            <a:off x="717650" y="2794905"/>
            <a:ext cx="1472400" cy="1790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PREPROCESS INPUTS</a:t>
            </a:r>
            <a:endParaRPr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335;p43">
            <a:extLst>
              <a:ext uri="{FF2B5EF4-FFF2-40B4-BE49-F238E27FC236}">
                <a16:creationId xmlns:a16="http://schemas.microsoft.com/office/drawing/2014/main" id="{EE970945-E5EE-DA4F-A57F-211F659F952D}"/>
              </a:ext>
            </a:extLst>
          </p:cNvPr>
          <p:cNvSpPr/>
          <p:nvPr/>
        </p:nvSpPr>
        <p:spPr>
          <a:xfrm>
            <a:off x="717650" y="4665180"/>
            <a:ext cx="1472400" cy="884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336;p43">
            <a:extLst>
              <a:ext uri="{FF2B5EF4-FFF2-40B4-BE49-F238E27FC236}">
                <a16:creationId xmlns:a16="http://schemas.microsoft.com/office/drawing/2014/main" id="{E8291F04-FB77-9A45-88FE-2F749AB4C283}"/>
              </a:ext>
            </a:extLst>
          </p:cNvPr>
          <p:cNvSpPr/>
          <p:nvPr/>
        </p:nvSpPr>
        <p:spPr>
          <a:xfrm>
            <a:off x="717650" y="5619005"/>
            <a:ext cx="1472400" cy="1022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POSTPROCESS OUTPUT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337;p43">
            <a:extLst>
              <a:ext uri="{FF2B5EF4-FFF2-40B4-BE49-F238E27FC236}">
                <a16:creationId xmlns:a16="http://schemas.microsoft.com/office/drawing/2014/main" id="{45E43A93-FE57-6041-8A42-53C86FE418BC}"/>
              </a:ext>
            </a:extLst>
          </p:cNvPr>
          <p:cNvSpPr/>
          <p:nvPr/>
        </p:nvSpPr>
        <p:spPr>
          <a:xfrm>
            <a:off x="3971700" y="3816332"/>
            <a:ext cx="103618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cxnSp>
        <p:nvCxnSpPr>
          <p:cNvPr id="16" name="Google Shape;338;p43">
            <a:extLst>
              <a:ext uri="{FF2B5EF4-FFF2-40B4-BE49-F238E27FC236}">
                <a16:creationId xmlns:a16="http://schemas.microsoft.com/office/drawing/2014/main" id="{53514D8A-95D1-5342-A51C-1AB50100F004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3357236" y="3598905"/>
            <a:ext cx="0" cy="21742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7" name="Google Shape;339;p43">
            <a:extLst>
              <a:ext uri="{FF2B5EF4-FFF2-40B4-BE49-F238E27FC236}">
                <a16:creationId xmlns:a16="http://schemas.microsoft.com/office/drawing/2014/main" id="{183BD4B8-E18B-D54D-BC69-79B98FF86F1F}"/>
              </a:ext>
            </a:extLst>
          </p:cNvPr>
          <p:cNvCxnSpPr>
            <a:cxnSpLocks/>
            <a:stCxn id="8" idx="2"/>
            <a:endCxn id="15" idx="0"/>
          </p:cNvCxnSpPr>
          <p:nvPr/>
        </p:nvCxnSpPr>
        <p:spPr>
          <a:xfrm>
            <a:off x="4489791" y="3598918"/>
            <a:ext cx="0" cy="21741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8" name="Google Shape;340;p43">
            <a:extLst>
              <a:ext uri="{FF2B5EF4-FFF2-40B4-BE49-F238E27FC236}">
                <a16:creationId xmlns:a16="http://schemas.microsoft.com/office/drawing/2014/main" id="{3ECCEB48-C4EA-234E-819E-36CB71256E05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3357236" y="4505432"/>
            <a:ext cx="0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9" name="Google Shape;341;p43">
            <a:extLst>
              <a:ext uri="{FF2B5EF4-FFF2-40B4-BE49-F238E27FC236}">
                <a16:creationId xmlns:a16="http://schemas.microsoft.com/office/drawing/2014/main" id="{7F4DB9D7-2852-D145-A8AD-3C51DC76BE3B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4489790" y="4505432"/>
            <a:ext cx="1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" name="Google Shape;342;p43">
            <a:extLst>
              <a:ext uri="{FF2B5EF4-FFF2-40B4-BE49-F238E27FC236}">
                <a16:creationId xmlns:a16="http://schemas.microsoft.com/office/drawing/2014/main" id="{C8052A44-7A8A-DB4F-89E8-F830B9ADF173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3936030" y="5446555"/>
            <a:ext cx="0" cy="3351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363598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- 1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Given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dirty="0"/>
              <a:t> (5),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y=0b0010</a:t>
            </a:r>
            <a:r>
              <a:rPr lang="en-US" dirty="0"/>
              <a:t> (2)</a:t>
            </a:r>
            <a:endParaRPr dirty="0"/>
          </a:p>
        </p:txBody>
      </p:sp>
      <p:sp>
        <p:nvSpPr>
          <p:cNvPr id="325" name="Google Shape;325;p4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Functions: Implementer’s View</a:t>
            </a:r>
            <a:endParaRPr/>
          </a:p>
        </p:txBody>
      </p:sp>
      <p:sp>
        <p:nvSpPr>
          <p:cNvPr id="326" name="Google Shape;326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8BFD59-4250-9941-AB79-7FCEA89638AB}"/>
              </a:ext>
            </a:extLst>
          </p:cNvPr>
          <p:cNvGraphicFramePr>
            <a:graphicFrameLocks noGrp="1"/>
          </p:cNvGraphicFramePr>
          <p:nvPr/>
        </p:nvGraphicFramePr>
        <p:xfrm>
          <a:off x="6419075" y="1171118"/>
          <a:ext cx="2420125" cy="12045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367090426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359273601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192925818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413950692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148355316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934637803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4117177762"/>
                    </a:ext>
                  </a:extLst>
                </a:gridCol>
              </a:tblGrid>
              <a:tr h="1736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72240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395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1315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17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110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- 1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Given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dirty="0"/>
              <a:t> (5),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y=0b0010</a:t>
            </a:r>
            <a:r>
              <a:rPr lang="en-US" dirty="0"/>
              <a:t> (2)</a:t>
            </a:r>
            <a:endParaRPr dirty="0"/>
          </a:p>
        </p:txBody>
      </p:sp>
      <p:sp>
        <p:nvSpPr>
          <p:cNvPr id="325" name="Google Shape;325;p4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Functions: Implementer’s View</a:t>
            </a:r>
            <a:endParaRPr/>
          </a:p>
        </p:txBody>
      </p:sp>
      <p:sp>
        <p:nvSpPr>
          <p:cNvPr id="326" name="Google Shape;326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327" name="Google Shape;327;p43"/>
          <p:cNvSpPr/>
          <p:nvPr/>
        </p:nvSpPr>
        <p:spPr>
          <a:xfrm>
            <a:off x="2828475" y="2648550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8" name="Google Shape;328;p43"/>
          <p:cNvSpPr/>
          <p:nvPr/>
        </p:nvSpPr>
        <p:spPr>
          <a:xfrm>
            <a:off x="3971699" y="2648563"/>
            <a:ext cx="1036183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9" name="Google Shape;329;p43"/>
          <p:cNvSpPr/>
          <p:nvPr/>
        </p:nvSpPr>
        <p:spPr>
          <a:xfrm>
            <a:off x="2828475" y="3555077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34" name="Google Shape;334;p43"/>
          <p:cNvSpPr/>
          <p:nvPr/>
        </p:nvSpPr>
        <p:spPr>
          <a:xfrm>
            <a:off x="717650" y="2533650"/>
            <a:ext cx="1472400" cy="1790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PREPROCESS INPUTS</a:t>
            </a:r>
            <a:endParaRPr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3"/>
          <p:cNvSpPr/>
          <p:nvPr/>
        </p:nvSpPr>
        <p:spPr>
          <a:xfrm>
            <a:off x="3971700" y="3555077"/>
            <a:ext cx="103618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cxnSp>
        <p:nvCxnSpPr>
          <p:cNvPr id="338" name="Google Shape;338;p43"/>
          <p:cNvCxnSpPr>
            <a:cxnSpLocks/>
            <a:stCxn id="327" idx="2"/>
            <a:endCxn id="329" idx="0"/>
          </p:cNvCxnSpPr>
          <p:nvPr/>
        </p:nvCxnSpPr>
        <p:spPr>
          <a:xfrm>
            <a:off x="3357236" y="3337650"/>
            <a:ext cx="0" cy="21742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39" name="Google Shape;339;p43"/>
          <p:cNvCxnSpPr>
            <a:cxnSpLocks/>
            <a:stCxn id="328" idx="2"/>
            <a:endCxn id="337" idx="0"/>
          </p:cNvCxnSpPr>
          <p:nvPr/>
        </p:nvCxnSpPr>
        <p:spPr>
          <a:xfrm>
            <a:off x="4489791" y="3337663"/>
            <a:ext cx="0" cy="21741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3" name="Google Shape;343;p43"/>
          <p:cNvSpPr txBox="1">
            <a:spLocks noGrp="1"/>
          </p:cNvSpPr>
          <p:nvPr>
            <p:ph type="body" idx="1"/>
          </p:nvPr>
        </p:nvSpPr>
        <p:spPr>
          <a:xfrm>
            <a:off x="5038103" y="2617875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4" name="Google Shape;344;p43"/>
          <p:cNvSpPr txBox="1">
            <a:spLocks noGrp="1"/>
          </p:cNvSpPr>
          <p:nvPr>
            <p:ph type="body" idx="1"/>
          </p:nvPr>
        </p:nvSpPr>
        <p:spPr>
          <a:xfrm>
            <a:off x="7004755" y="2617875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y=0b0000</a:t>
            </a:r>
            <a:r>
              <a:rPr lang="en-US" sz="2200" dirty="0"/>
              <a:t> (0)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Zeroed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5" name="Google Shape;345;p43"/>
          <p:cNvSpPr txBox="1">
            <a:spLocks noGrp="1"/>
          </p:cNvSpPr>
          <p:nvPr>
            <p:ph type="body" idx="1"/>
          </p:nvPr>
        </p:nvSpPr>
        <p:spPr>
          <a:xfrm>
            <a:off x="5038103" y="3518627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1"/>
          </p:nvPr>
        </p:nvSpPr>
        <p:spPr>
          <a:xfrm>
            <a:off x="7004755" y="3518627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y=0b1111</a:t>
            </a:r>
            <a:r>
              <a:rPr lang="en-US" sz="2200" dirty="0"/>
              <a:t> (-1)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Negated</a:t>
            </a:r>
            <a:endParaRPr sz="1600" i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8BFD59-4250-9941-AB79-7FCEA89638AB}"/>
              </a:ext>
            </a:extLst>
          </p:cNvPr>
          <p:cNvGraphicFramePr>
            <a:graphicFrameLocks noGrp="1"/>
          </p:cNvGraphicFramePr>
          <p:nvPr/>
        </p:nvGraphicFramePr>
        <p:xfrm>
          <a:off x="6419075" y="1171118"/>
          <a:ext cx="2420125" cy="12045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367090426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359273601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192925818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413950692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148355316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934637803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4117177762"/>
                    </a:ext>
                  </a:extLst>
                </a:gridCol>
              </a:tblGrid>
              <a:tr h="1736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72240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395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1315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1750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- 1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Given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dirty="0"/>
              <a:t> (5),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y=0b0010</a:t>
            </a:r>
            <a:r>
              <a:rPr lang="en-US" dirty="0"/>
              <a:t> (2)</a:t>
            </a:r>
            <a:endParaRPr dirty="0"/>
          </a:p>
        </p:txBody>
      </p:sp>
      <p:sp>
        <p:nvSpPr>
          <p:cNvPr id="325" name="Google Shape;325;p4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Functions: Implementer’s View</a:t>
            </a:r>
            <a:endParaRPr/>
          </a:p>
        </p:txBody>
      </p:sp>
      <p:sp>
        <p:nvSpPr>
          <p:cNvPr id="326" name="Google Shape;326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327" name="Google Shape;327;p43"/>
          <p:cNvSpPr/>
          <p:nvPr/>
        </p:nvSpPr>
        <p:spPr>
          <a:xfrm>
            <a:off x="2828475" y="2648550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8" name="Google Shape;328;p43"/>
          <p:cNvSpPr/>
          <p:nvPr/>
        </p:nvSpPr>
        <p:spPr>
          <a:xfrm>
            <a:off x="3971699" y="2648563"/>
            <a:ext cx="1036183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9" name="Google Shape;329;p43"/>
          <p:cNvSpPr/>
          <p:nvPr/>
        </p:nvSpPr>
        <p:spPr>
          <a:xfrm>
            <a:off x="2828475" y="3555077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30" name="Google Shape;330;p43"/>
          <p:cNvSpPr/>
          <p:nvPr/>
        </p:nvSpPr>
        <p:spPr>
          <a:xfrm>
            <a:off x="2758315" y="4496200"/>
            <a:ext cx="2355430" cy="689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f==1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+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else,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&amp;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4" name="Google Shape;334;p43"/>
          <p:cNvSpPr/>
          <p:nvPr/>
        </p:nvSpPr>
        <p:spPr>
          <a:xfrm>
            <a:off x="717650" y="2533650"/>
            <a:ext cx="1472400" cy="1790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PREPROCESS INPUTS</a:t>
            </a:r>
            <a:endParaRPr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43"/>
          <p:cNvSpPr/>
          <p:nvPr/>
        </p:nvSpPr>
        <p:spPr>
          <a:xfrm>
            <a:off x="717650" y="4403925"/>
            <a:ext cx="1472400" cy="884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3"/>
          <p:cNvSpPr/>
          <p:nvPr/>
        </p:nvSpPr>
        <p:spPr>
          <a:xfrm>
            <a:off x="3971700" y="3555077"/>
            <a:ext cx="103618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cxnSp>
        <p:nvCxnSpPr>
          <p:cNvPr id="338" name="Google Shape;338;p43"/>
          <p:cNvCxnSpPr>
            <a:cxnSpLocks/>
            <a:stCxn id="327" idx="2"/>
            <a:endCxn id="329" idx="0"/>
          </p:cNvCxnSpPr>
          <p:nvPr/>
        </p:nvCxnSpPr>
        <p:spPr>
          <a:xfrm>
            <a:off x="3357236" y="3337650"/>
            <a:ext cx="0" cy="21742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39" name="Google Shape;339;p43"/>
          <p:cNvCxnSpPr>
            <a:cxnSpLocks/>
            <a:stCxn id="328" idx="2"/>
            <a:endCxn id="337" idx="0"/>
          </p:cNvCxnSpPr>
          <p:nvPr/>
        </p:nvCxnSpPr>
        <p:spPr>
          <a:xfrm>
            <a:off x="4489791" y="3337663"/>
            <a:ext cx="0" cy="21741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0" name="Google Shape;340;p43"/>
          <p:cNvCxnSpPr>
            <a:cxnSpLocks/>
            <a:stCxn id="329" idx="2"/>
          </p:cNvCxnSpPr>
          <p:nvPr/>
        </p:nvCxnSpPr>
        <p:spPr>
          <a:xfrm>
            <a:off x="3357236" y="4244177"/>
            <a:ext cx="0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1" name="Google Shape;341;p43"/>
          <p:cNvCxnSpPr>
            <a:cxnSpLocks/>
            <a:stCxn id="337" idx="2"/>
          </p:cNvCxnSpPr>
          <p:nvPr/>
        </p:nvCxnSpPr>
        <p:spPr>
          <a:xfrm flipH="1">
            <a:off x="4489790" y="4244177"/>
            <a:ext cx="1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3" name="Google Shape;343;p43"/>
          <p:cNvSpPr txBox="1">
            <a:spLocks noGrp="1"/>
          </p:cNvSpPr>
          <p:nvPr>
            <p:ph type="body" idx="1"/>
          </p:nvPr>
        </p:nvSpPr>
        <p:spPr>
          <a:xfrm>
            <a:off x="5038103" y="2617875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4" name="Google Shape;344;p43"/>
          <p:cNvSpPr txBox="1">
            <a:spLocks noGrp="1"/>
          </p:cNvSpPr>
          <p:nvPr>
            <p:ph type="body" idx="1"/>
          </p:nvPr>
        </p:nvSpPr>
        <p:spPr>
          <a:xfrm>
            <a:off x="7004755" y="2617875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y=0b0000</a:t>
            </a:r>
            <a:r>
              <a:rPr lang="en-US" sz="2200" dirty="0"/>
              <a:t> (0)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Zeroed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5" name="Google Shape;345;p43"/>
          <p:cNvSpPr txBox="1">
            <a:spLocks noGrp="1"/>
          </p:cNvSpPr>
          <p:nvPr>
            <p:ph type="body" idx="1"/>
          </p:nvPr>
        </p:nvSpPr>
        <p:spPr>
          <a:xfrm>
            <a:off x="5038103" y="3518627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1"/>
          </p:nvPr>
        </p:nvSpPr>
        <p:spPr>
          <a:xfrm>
            <a:off x="7004755" y="3518627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y=0b1111</a:t>
            </a:r>
            <a:r>
              <a:rPr lang="en-US" sz="2200" dirty="0"/>
              <a:t> (-1)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Negated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7" name="Google Shape;347;p43"/>
          <p:cNvSpPr txBox="1">
            <a:spLocks noGrp="1"/>
          </p:cNvSpPr>
          <p:nvPr>
            <p:ph type="body" idx="1"/>
          </p:nvPr>
        </p:nvSpPr>
        <p:spPr>
          <a:xfrm>
            <a:off x="6017301" y="4465275"/>
            <a:ext cx="2290996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out=0b0100</a:t>
            </a:r>
            <a:r>
              <a:rPr lang="en-US" sz="2200" dirty="0">
                <a:solidFill>
                  <a:srgbClr val="000000"/>
                </a:solidFill>
              </a:rPr>
              <a:t> (4)</a:t>
            </a:r>
            <a:endParaRPr sz="2200" dirty="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x (5) + y (-1)</a:t>
            </a:r>
            <a:endParaRPr sz="1600" i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8BFD59-4250-9941-AB79-7FCEA89638AB}"/>
              </a:ext>
            </a:extLst>
          </p:cNvPr>
          <p:cNvGraphicFramePr>
            <a:graphicFrameLocks noGrp="1"/>
          </p:cNvGraphicFramePr>
          <p:nvPr/>
        </p:nvGraphicFramePr>
        <p:xfrm>
          <a:off x="6419075" y="1171118"/>
          <a:ext cx="2420125" cy="12045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367090426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359273601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192925818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413950692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148355316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934637803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4117177762"/>
                    </a:ext>
                  </a:extLst>
                </a:gridCol>
              </a:tblGrid>
              <a:tr h="1736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72240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395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1315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17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309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- 1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Given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dirty="0"/>
              <a:t> (5),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y=0b0010</a:t>
            </a:r>
            <a:r>
              <a:rPr lang="en-US" dirty="0"/>
              <a:t> (2)</a:t>
            </a:r>
            <a:endParaRPr dirty="0"/>
          </a:p>
        </p:txBody>
      </p:sp>
      <p:sp>
        <p:nvSpPr>
          <p:cNvPr id="325" name="Google Shape;325;p4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Functions: Implementer’s View</a:t>
            </a:r>
            <a:endParaRPr/>
          </a:p>
        </p:txBody>
      </p:sp>
      <p:sp>
        <p:nvSpPr>
          <p:cNvPr id="326" name="Google Shape;326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327" name="Google Shape;327;p43"/>
          <p:cNvSpPr/>
          <p:nvPr/>
        </p:nvSpPr>
        <p:spPr>
          <a:xfrm>
            <a:off x="2828475" y="2648550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8" name="Google Shape;328;p43"/>
          <p:cNvSpPr/>
          <p:nvPr/>
        </p:nvSpPr>
        <p:spPr>
          <a:xfrm>
            <a:off x="3971699" y="2648563"/>
            <a:ext cx="1036183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0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29" name="Google Shape;329;p43"/>
          <p:cNvSpPr/>
          <p:nvPr/>
        </p:nvSpPr>
        <p:spPr>
          <a:xfrm>
            <a:off x="2828475" y="3555077"/>
            <a:ext cx="105752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x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330" name="Google Shape;330;p43"/>
          <p:cNvSpPr/>
          <p:nvPr/>
        </p:nvSpPr>
        <p:spPr>
          <a:xfrm>
            <a:off x="2758315" y="4496200"/>
            <a:ext cx="2355430" cy="689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f==1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+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else, result is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&amp; y</a:t>
            </a:r>
            <a:endParaRPr sz="16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1" name="Google Shape;331;p43"/>
          <p:cNvSpPr/>
          <p:nvPr/>
        </p:nvSpPr>
        <p:spPr>
          <a:xfrm>
            <a:off x="3287130" y="5520450"/>
            <a:ext cx="1297800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F4CCCC"/>
                </a:highlight>
                <a:latin typeface="Courier New"/>
                <a:ea typeface="Courier New"/>
                <a:cs typeface="Courier New"/>
                <a:sym typeface="Courier New"/>
              </a:rPr>
              <a:t>no==1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result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43"/>
          <p:cNvSpPr/>
          <p:nvPr/>
        </p:nvSpPr>
        <p:spPr>
          <a:xfrm>
            <a:off x="717650" y="2533650"/>
            <a:ext cx="1472400" cy="1790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PREPROCESS INPUTS</a:t>
            </a:r>
            <a:endParaRPr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43"/>
          <p:cNvSpPr/>
          <p:nvPr/>
        </p:nvSpPr>
        <p:spPr>
          <a:xfrm>
            <a:off x="717650" y="4403925"/>
            <a:ext cx="1472400" cy="884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43"/>
          <p:cNvSpPr/>
          <p:nvPr/>
        </p:nvSpPr>
        <p:spPr>
          <a:xfrm>
            <a:off x="717650" y="5357750"/>
            <a:ext cx="1472400" cy="1022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POSTPROCESS OUTPUT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43"/>
          <p:cNvSpPr/>
          <p:nvPr/>
        </p:nvSpPr>
        <p:spPr>
          <a:xfrm>
            <a:off x="3971700" y="3555077"/>
            <a:ext cx="1036182" cy="689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lang="en-US" sz="1600" b="1" i="0" u="none" strike="noStrike" cap="none" dirty="0" err="1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sz="1600" b="1" i="0" u="none" strike="noStrike" cap="none" dirty="0">
                <a:solidFill>
                  <a:schemeClr val="dk1"/>
                </a:solidFill>
                <a:highlight>
                  <a:srgbClr val="D9EAD3"/>
                </a:highlight>
                <a:latin typeface="Courier New"/>
                <a:ea typeface="Courier New"/>
                <a:cs typeface="Courier New"/>
                <a:sym typeface="Courier New"/>
              </a:rPr>
              <a:t>==1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negate </a:t>
            </a:r>
            <a:r>
              <a:rPr lang="en-US" sz="1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y</a:t>
            </a:r>
            <a:endParaRPr sz="1600" b="0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cxnSp>
        <p:nvCxnSpPr>
          <p:cNvPr id="338" name="Google Shape;338;p43"/>
          <p:cNvCxnSpPr>
            <a:cxnSpLocks/>
            <a:stCxn id="327" idx="2"/>
            <a:endCxn id="329" idx="0"/>
          </p:cNvCxnSpPr>
          <p:nvPr/>
        </p:nvCxnSpPr>
        <p:spPr>
          <a:xfrm>
            <a:off x="3357236" y="3337650"/>
            <a:ext cx="0" cy="21742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39" name="Google Shape;339;p43"/>
          <p:cNvCxnSpPr>
            <a:cxnSpLocks/>
            <a:stCxn id="328" idx="2"/>
            <a:endCxn id="337" idx="0"/>
          </p:cNvCxnSpPr>
          <p:nvPr/>
        </p:nvCxnSpPr>
        <p:spPr>
          <a:xfrm>
            <a:off x="4489791" y="3337663"/>
            <a:ext cx="0" cy="21741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0" name="Google Shape;340;p43"/>
          <p:cNvCxnSpPr>
            <a:cxnSpLocks/>
            <a:stCxn id="329" idx="2"/>
          </p:cNvCxnSpPr>
          <p:nvPr/>
        </p:nvCxnSpPr>
        <p:spPr>
          <a:xfrm>
            <a:off x="3357236" y="4244177"/>
            <a:ext cx="0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1" name="Google Shape;341;p43"/>
          <p:cNvCxnSpPr>
            <a:cxnSpLocks/>
            <a:stCxn id="337" idx="2"/>
          </p:cNvCxnSpPr>
          <p:nvPr/>
        </p:nvCxnSpPr>
        <p:spPr>
          <a:xfrm flipH="1">
            <a:off x="4489790" y="4244177"/>
            <a:ext cx="1" cy="25202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2" name="Google Shape;342;p43"/>
          <p:cNvCxnSpPr>
            <a:cxnSpLocks/>
            <a:stCxn id="330" idx="2"/>
            <a:endCxn id="331" idx="0"/>
          </p:cNvCxnSpPr>
          <p:nvPr/>
        </p:nvCxnSpPr>
        <p:spPr>
          <a:xfrm>
            <a:off x="3936030" y="5185300"/>
            <a:ext cx="0" cy="3351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3" name="Google Shape;343;p43"/>
          <p:cNvSpPr txBox="1">
            <a:spLocks noGrp="1"/>
          </p:cNvSpPr>
          <p:nvPr>
            <p:ph type="body" idx="1"/>
          </p:nvPr>
        </p:nvSpPr>
        <p:spPr>
          <a:xfrm>
            <a:off x="5038103" y="2617875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4" name="Google Shape;344;p43"/>
          <p:cNvSpPr txBox="1">
            <a:spLocks noGrp="1"/>
          </p:cNvSpPr>
          <p:nvPr>
            <p:ph type="body" idx="1"/>
          </p:nvPr>
        </p:nvSpPr>
        <p:spPr>
          <a:xfrm>
            <a:off x="7004755" y="2617875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y=0b0000</a:t>
            </a:r>
            <a:r>
              <a:rPr lang="en-US" sz="2200" dirty="0"/>
              <a:t> (0)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Zeroed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5" name="Google Shape;345;p43"/>
          <p:cNvSpPr txBox="1">
            <a:spLocks noGrp="1"/>
          </p:cNvSpPr>
          <p:nvPr>
            <p:ph type="body" idx="1"/>
          </p:nvPr>
        </p:nvSpPr>
        <p:spPr>
          <a:xfrm>
            <a:off x="5038103" y="3518627"/>
            <a:ext cx="193643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x=0b0101</a:t>
            </a:r>
            <a:r>
              <a:rPr lang="en-US" sz="2200" dirty="0"/>
              <a:t> (5)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1"/>
          </p:nvPr>
        </p:nvSpPr>
        <p:spPr>
          <a:xfrm>
            <a:off x="7004755" y="3518627"/>
            <a:ext cx="201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y=0b1111</a:t>
            </a:r>
            <a:r>
              <a:rPr lang="en-US" sz="2200" dirty="0"/>
              <a:t> (-1)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Negated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7" name="Google Shape;347;p43"/>
          <p:cNvSpPr txBox="1">
            <a:spLocks noGrp="1"/>
          </p:cNvSpPr>
          <p:nvPr>
            <p:ph type="body" idx="1"/>
          </p:nvPr>
        </p:nvSpPr>
        <p:spPr>
          <a:xfrm>
            <a:off x="6017301" y="4465275"/>
            <a:ext cx="2290996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out=0b0100</a:t>
            </a:r>
            <a:r>
              <a:rPr lang="en-US" sz="2200" dirty="0">
                <a:solidFill>
                  <a:srgbClr val="000000"/>
                </a:solidFill>
              </a:rPr>
              <a:t> (4)</a:t>
            </a:r>
            <a:endParaRPr sz="2200" dirty="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000000"/>
                </a:solidFill>
              </a:rPr>
              <a:t>x (5) + y (-1)</a:t>
            </a:r>
            <a:endParaRPr sz="1600" i="1" dirty="0">
              <a:solidFill>
                <a:srgbClr val="000000"/>
              </a:solidFill>
            </a:endParaRPr>
          </a:p>
        </p:txBody>
      </p:sp>
      <p:sp>
        <p:nvSpPr>
          <p:cNvPr id="348" name="Google Shape;348;p43"/>
          <p:cNvSpPr txBox="1">
            <a:spLocks noGrp="1"/>
          </p:cNvSpPr>
          <p:nvPr>
            <p:ph type="body" idx="1"/>
          </p:nvPr>
        </p:nvSpPr>
        <p:spPr>
          <a:xfrm>
            <a:off x="6017301" y="5495050"/>
            <a:ext cx="2290996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out=0b0100</a:t>
            </a:r>
            <a:r>
              <a:rPr lang="en-US" sz="2200" dirty="0"/>
              <a:t> (4)</a:t>
            </a:r>
            <a:endParaRPr sz="22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0"/>
              <a:buNone/>
            </a:pPr>
            <a:r>
              <a:rPr lang="en-US" sz="1600" i="1" dirty="0">
                <a:solidFill>
                  <a:srgbClr val="CCCCCC"/>
                </a:solidFill>
              </a:rPr>
              <a:t>Unchanged</a:t>
            </a:r>
            <a:endParaRPr sz="1600" i="1" dirty="0">
              <a:solidFill>
                <a:srgbClr val="CCCCCC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8BFD59-4250-9941-AB79-7FCEA89638AB}"/>
              </a:ext>
            </a:extLst>
          </p:cNvPr>
          <p:cNvGraphicFramePr>
            <a:graphicFrameLocks noGrp="1"/>
          </p:cNvGraphicFramePr>
          <p:nvPr/>
        </p:nvGraphicFramePr>
        <p:xfrm>
          <a:off x="6419075" y="1171118"/>
          <a:ext cx="2420125" cy="12045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367090426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359273601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192925818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413950692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148355316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934637803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4117177762"/>
                    </a:ext>
                  </a:extLst>
                </a:gridCol>
              </a:tblGrid>
              <a:tr h="1736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72240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395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x-1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1315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17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358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Output Control Bits</a:t>
            </a:r>
            <a:endParaRPr/>
          </a:p>
        </p:txBody>
      </p:sp>
      <p:sp>
        <p:nvSpPr>
          <p:cNvPr id="363" name="Google Shape;363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54969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zr</a:t>
            </a:r>
            <a:r>
              <a:rPr lang="en-US" dirty="0"/>
              <a:t> is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dirty="0"/>
              <a:t> 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out == 0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ng</a:t>
            </a:r>
            <a:r>
              <a:rPr lang="en-US" dirty="0"/>
              <a:t> is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dirty="0"/>
              <a:t> 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out &lt; 0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We’ll use these in a later project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 basis of </a:t>
            </a:r>
            <a:r>
              <a:rPr lang="en-US" b="1" dirty="0"/>
              <a:t>comparison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Example: To evaluate 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== 4</a:t>
            </a:r>
            <a:r>
              <a:rPr lang="en-US" dirty="0"/>
              <a:t>,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 - 4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/>
              <a:t>and check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zr</a:t>
            </a:r>
            <a:r>
              <a:rPr lang="en-US" dirty="0"/>
              <a:t> flag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can be deceptively difficult to implement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early on Project 3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dirty="0"/>
          </a:p>
        </p:txBody>
      </p:sp>
      <p:sp>
        <p:nvSpPr>
          <p:cNvPr id="364" name="Google Shape;36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365" name="Google Shape;365;p62"/>
          <p:cNvSpPr/>
          <p:nvPr/>
        </p:nvSpPr>
        <p:spPr>
          <a:xfrm>
            <a:off x="6722403" y="4788681"/>
            <a:ext cx="828300" cy="6420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6" name="Google Shape;366;p62"/>
          <p:cNvGrpSpPr/>
          <p:nvPr/>
        </p:nvGrpSpPr>
        <p:grpSpPr>
          <a:xfrm>
            <a:off x="5346585" y="1842941"/>
            <a:ext cx="3797425" cy="3577525"/>
            <a:chOff x="5041250" y="1549522"/>
            <a:chExt cx="3797425" cy="3577525"/>
          </a:xfrm>
        </p:grpSpPr>
        <p:pic>
          <p:nvPicPr>
            <p:cNvPr id="367" name="Google Shape;367;p6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615988" y="2056197"/>
              <a:ext cx="2150321" cy="2806626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68" name="Google Shape;368;p62"/>
            <p:cNvCxnSpPr/>
            <p:nvPr/>
          </p:nvCxnSpPr>
          <p:spPr>
            <a:xfrm>
              <a:off x="5362388" y="2630772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369" name="Google Shape;369;p62"/>
            <p:cNvSpPr txBox="1"/>
            <p:nvPr/>
          </p:nvSpPr>
          <p:spPr>
            <a:xfrm>
              <a:off x="5041250" y="2448210"/>
              <a:ext cx="3261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70" name="Google Shape;370;p62"/>
            <p:cNvCxnSpPr/>
            <p:nvPr/>
          </p:nvCxnSpPr>
          <p:spPr>
            <a:xfrm>
              <a:off x="5362388" y="4279097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371" name="Google Shape;371;p62"/>
            <p:cNvSpPr txBox="1"/>
            <p:nvPr/>
          </p:nvSpPr>
          <p:spPr>
            <a:xfrm>
              <a:off x="5041250" y="4096535"/>
              <a:ext cx="3261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y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72" name="Google Shape;372;p62"/>
            <p:cNvCxnSpPr/>
            <p:nvPr/>
          </p:nvCxnSpPr>
          <p:spPr>
            <a:xfrm>
              <a:off x="7581738" y="3403822"/>
              <a:ext cx="583800" cy="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373" name="Google Shape;373;p62"/>
            <p:cNvSpPr txBox="1"/>
            <p:nvPr/>
          </p:nvSpPr>
          <p:spPr>
            <a:xfrm>
              <a:off x="8199375" y="3221272"/>
              <a:ext cx="6393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out</a:t>
              </a:r>
              <a:endParaRPr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74" name="Google Shape;374;p62"/>
            <p:cNvCxnSpPr/>
            <p:nvPr/>
          </p:nvCxnSpPr>
          <p:spPr>
            <a:xfrm rot="10800000" flipH="1">
              <a:off x="5575088" y="2551572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5" name="Google Shape;375;p62"/>
            <p:cNvCxnSpPr/>
            <p:nvPr/>
          </p:nvCxnSpPr>
          <p:spPr>
            <a:xfrm rot="10800000" flipH="1">
              <a:off x="5575088" y="4199897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6" name="Google Shape;376;p62"/>
            <p:cNvCxnSpPr/>
            <p:nvPr/>
          </p:nvCxnSpPr>
          <p:spPr>
            <a:xfrm rot="10800000" flipH="1">
              <a:off x="7794438" y="3324622"/>
              <a:ext cx="158400" cy="15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77" name="Google Shape;377;p62"/>
            <p:cNvSpPr txBox="1"/>
            <p:nvPr/>
          </p:nvSpPr>
          <p:spPr>
            <a:xfrm>
              <a:off x="5463913" y="2654422"/>
              <a:ext cx="3639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8" name="Google Shape;378;p62"/>
            <p:cNvSpPr txBox="1"/>
            <p:nvPr/>
          </p:nvSpPr>
          <p:spPr>
            <a:xfrm>
              <a:off x="5463913" y="4312922"/>
              <a:ext cx="3639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9" name="Google Shape;379;p62"/>
            <p:cNvSpPr txBox="1"/>
            <p:nvPr/>
          </p:nvSpPr>
          <p:spPr>
            <a:xfrm>
              <a:off x="7683263" y="3441222"/>
              <a:ext cx="363900" cy="25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16</a:t>
              </a:r>
              <a:endParaRPr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80" name="Google Shape;380;p62"/>
            <p:cNvCxnSpPr/>
            <p:nvPr/>
          </p:nvCxnSpPr>
          <p:spPr>
            <a:xfrm>
              <a:off x="6109563" y="1880872"/>
              <a:ext cx="0" cy="3513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1" name="Google Shape;381;p62"/>
            <p:cNvCxnSpPr/>
            <p:nvPr/>
          </p:nvCxnSpPr>
          <p:spPr>
            <a:xfrm>
              <a:off x="6391476" y="19940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2" name="Google Shape;382;p62"/>
            <p:cNvCxnSpPr/>
            <p:nvPr/>
          </p:nvCxnSpPr>
          <p:spPr>
            <a:xfrm>
              <a:off x="6664613" y="213577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3" name="Google Shape;383;p62"/>
            <p:cNvCxnSpPr/>
            <p:nvPr/>
          </p:nvCxnSpPr>
          <p:spPr>
            <a:xfrm>
              <a:off x="6678738" y="440614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4" name="Google Shape;384;p62"/>
            <p:cNvCxnSpPr/>
            <p:nvPr/>
          </p:nvCxnSpPr>
          <p:spPr>
            <a:xfrm>
              <a:off x="6927763" y="42790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5" name="Google Shape;385;p62"/>
            <p:cNvCxnSpPr/>
            <p:nvPr/>
          </p:nvCxnSpPr>
          <p:spPr>
            <a:xfrm>
              <a:off x="6928763" y="2249197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6" name="Google Shape;386;p62"/>
            <p:cNvCxnSpPr/>
            <p:nvPr/>
          </p:nvCxnSpPr>
          <p:spPr>
            <a:xfrm>
              <a:off x="7175038" y="235417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387" name="Google Shape;387;p62"/>
            <p:cNvCxnSpPr/>
            <p:nvPr/>
          </p:nvCxnSpPr>
          <p:spPr>
            <a:xfrm>
              <a:off x="7410338" y="2457522"/>
              <a:ext cx="0" cy="3558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388" name="Google Shape;388;p62"/>
            <p:cNvSpPr txBox="1"/>
            <p:nvPr/>
          </p:nvSpPr>
          <p:spPr>
            <a:xfrm>
              <a:off x="5899920" y="1549522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zx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9" name="Google Shape;389;p62"/>
            <p:cNvSpPr txBox="1"/>
            <p:nvPr/>
          </p:nvSpPr>
          <p:spPr>
            <a:xfrm>
              <a:off x="6181845" y="1678622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nx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0" name="Google Shape;390;p62"/>
            <p:cNvSpPr txBox="1"/>
            <p:nvPr/>
          </p:nvSpPr>
          <p:spPr>
            <a:xfrm>
              <a:off x="6469095" y="1821622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zy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1" name="Google Shape;391;p62"/>
            <p:cNvSpPr txBox="1"/>
            <p:nvPr/>
          </p:nvSpPr>
          <p:spPr>
            <a:xfrm>
              <a:off x="6719120" y="1936497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2" name="Google Shape;392;p62"/>
            <p:cNvSpPr txBox="1"/>
            <p:nvPr/>
          </p:nvSpPr>
          <p:spPr>
            <a:xfrm>
              <a:off x="6965395" y="2063747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3" name="Google Shape;393;p62"/>
            <p:cNvSpPr txBox="1"/>
            <p:nvPr/>
          </p:nvSpPr>
          <p:spPr>
            <a:xfrm>
              <a:off x="7200970" y="2146797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no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4" name="Google Shape;394;p62"/>
            <p:cNvSpPr txBox="1"/>
            <p:nvPr/>
          </p:nvSpPr>
          <p:spPr>
            <a:xfrm>
              <a:off x="6469095" y="4761947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zr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5" name="Google Shape;395;p62"/>
            <p:cNvSpPr txBox="1"/>
            <p:nvPr/>
          </p:nvSpPr>
          <p:spPr>
            <a:xfrm>
              <a:off x="6719120" y="4566122"/>
              <a:ext cx="400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ng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99;p7">
            <a:extLst>
              <a:ext uri="{FF2B5EF4-FFF2-40B4-BE49-F238E27FC236}">
                <a16:creationId xmlns:a16="http://schemas.microsoft.com/office/drawing/2014/main" id="{2E885D94-BC5F-4B43-96C4-EC4647D3F765}"/>
              </a:ext>
            </a:extLst>
          </p:cNvPr>
          <p:cNvSpPr txBox="1">
            <a:spLocks/>
          </p:cNvSpPr>
          <p:nvPr/>
        </p:nvSpPr>
        <p:spPr>
          <a:xfrm>
            <a:off x="396875" y="2883910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out=0b1110, </a:t>
            </a:r>
            <a:r>
              <a:rPr lang="en-US" dirty="0" err="1">
                <a:solidFill>
                  <a:srgbClr val="FF9A01"/>
                </a:solidFill>
              </a:rPr>
              <a:t>zr</a:t>
            </a:r>
            <a:r>
              <a:rPr lang="en-US" dirty="0">
                <a:solidFill>
                  <a:srgbClr val="FF9A01"/>
                </a:solidFill>
              </a:rPr>
              <a:t>=0, ng=0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out=0b1011, </a:t>
            </a:r>
            <a:r>
              <a:rPr lang="en-US" dirty="0" err="1">
                <a:solidFill>
                  <a:srgbClr val="00B050"/>
                </a:solidFill>
              </a:rPr>
              <a:t>zr</a:t>
            </a:r>
            <a:r>
              <a:rPr lang="en-US" dirty="0">
                <a:solidFill>
                  <a:srgbClr val="00B050"/>
                </a:solidFill>
              </a:rPr>
              <a:t>=0, ng=1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out=0b1101, </a:t>
            </a:r>
            <a:r>
              <a:rPr lang="en-US" dirty="0" err="1">
                <a:solidFill>
                  <a:srgbClr val="FF329A"/>
                </a:solidFill>
              </a:rPr>
              <a:t>zr</a:t>
            </a:r>
            <a:r>
              <a:rPr lang="en-US" dirty="0">
                <a:solidFill>
                  <a:srgbClr val="FF329A"/>
                </a:solidFill>
              </a:rPr>
              <a:t>=1, ng=0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out=0b1001, </a:t>
            </a:r>
            <a:r>
              <a:rPr lang="en-US" dirty="0" err="1">
                <a:solidFill>
                  <a:srgbClr val="00B0F0"/>
                </a:solidFill>
              </a:rPr>
              <a:t>zr</a:t>
            </a:r>
            <a:r>
              <a:rPr lang="en-US" dirty="0">
                <a:solidFill>
                  <a:srgbClr val="00B0F0"/>
                </a:solidFill>
              </a:rPr>
              <a:t>=1, ng=1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486855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Given inputs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x=0b1010</a:t>
            </a:r>
            <a:r>
              <a:rPr lang="en-US" sz="2600" dirty="0"/>
              <a:t> and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y=0b0110</a:t>
            </a:r>
            <a:r>
              <a:rPr lang="en-US" sz="2600" dirty="0"/>
              <a:t> and the following input control bits, what is the resulting output and output control bits?</a:t>
            </a:r>
          </a:p>
          <a:p>
            <a:endParaRPr lang="en-US" sz="2600" dirty="0"/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9" name="Google Shape;357;p12">
            <a:extLst>
              <a:ext uri="{FF2B5EF4-FFF2-40B4-BE49-F238E27FC236}">
                <a16:creationId xmlns:a16="http://schemas.microsoft.com/office/drawing/2014/main" id="{F3838621-6F70-D24C-8C12-9F86D59DDC0E}"/>
              </a:ext>
            </a:extLst>
          </p:cNvPr>
          <p:cNvSpPr txBox="1"/>
          <p:nvPr/>
        </p:nvSpPr>
        <p:spPr>
          <a:xfrm>
            <a:off x="5688140" y="3503837"/>
            <a:ext cx="6302100" cy="32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x[16], y[16], // 16-bit inputs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3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zx</a:t>
            </a: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// zero the x input?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3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nx</a:t>
            </a: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// negate the x input?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3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zy</a:t>
            </a: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// zero the y input?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3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ny</a:t>
            </a: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// negate the y input?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f,  // compute out = x + y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if 1 or x &amp; y (if 0)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no; // negate the out output?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300" b="0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out[16], // 16-bit output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3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zr</a:t>
            </a: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// 1 if (out == 0),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0 otherwise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ng; // 1 if (out &lt; 0),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0 otherwise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439B10-88A4-4247-8C2B-FF1CE3967609}"/>
              </a:ext>
            </a:extLst>
          </p:cNvPr>
          <p:cNvGraphicFramePr>
            <a:graphicFrameLocks noGrp="1"/>
          </p:cNvGraphicFramePr>
          <p:nvPr/>
        </p:nvGraphicFramePr>
        <p:xfrm>
          <a:off x="6223941" y="2400372"/>
          <a:ext cx="2420125" cy="12045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25">
                  <a:extLst>
                    <a:ext uri="{9D8B030D-6E8A-4147-A177-3AD203B41FA5}">
                      <a16:colId xmlns:a16="http://schemas.microsoft.com/office/drawing/2014/main" val="367090426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3592736015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1929258184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4139506921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2148355316"/>
                    </a:ext>
                  </a:extLst>
                </a:gridCol>
                <a:gridCol w="331525">
                  <a:extLst>
                    <a:ext uri="{9D8B030D-6E8A-4147-A177-3AD203B41FA5}">
                      <a16:colId xmlns:a16="http://schemas.microsoft.com/office/drawing/2014/main" val="934637803"/>
                    </a:ext>
                  </a:extLst>
                </a:gridCol>
                <a:gridCol w="430975">
                  <a:extLst>
                    <a:ext uri="{9D8B030D-6E8A-4147-A177-3AD203B41FA5}">
                      <a16:colId xmlns:a16="http://schemas.microsoft.com/office/drawing/2014/main" val="4117177762"/>
                    </a:ext>
                  </a:extLst>
                </a:gridCol>
              </a:tblGrid>
              <a:tr h="1736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nx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zy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ny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no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out</a:t>
                      </a:r>
                      <a:endParaRPr sz="1100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572240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39525"/>
                  </a:ext>
                </a:extLst>
              </a:tr>
              <a:tr h="27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100" b="1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x+1</a:t>
                      </a: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1315"/>
                  </a:ext>
                </a:extLst>
              </a:tr>
              <a:tr h="27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66750" marR="66750" marT="66750" marB="6675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</a:p>
                  </a:txBody>
                  <a:tcPr marL="66750" marR="66750" marT="66750" marB="66750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17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6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Growth vs. Fixed Mindset</a:t>
            </a:r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pic>
        <p:nvPicPr>
          <p:cNvPr id="2" name="Online Media 1" descr="Growth Mindset vs. Fixed Mindset">
            <a:hlinkClick r:id="" action="ppaction://media"/>
            <a:extLst>
              <a:ext uri="{FF2B5EF4-FFF2-40B4-BE49-F238E27FC236}">
                <a16:creationId xmlns:a16="http://schemas.microsoft.com/office/drawing/2014/main" id="{B3B194BF-B175-9640-A1D9-4BE292591B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7822" y="1343628"/>
            <a:ext cx="8947937" cy="5055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Growth vs. Fixed Mindset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Setting SMART Goals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Binary Number Representations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Unsigned, Signed, and Two’s Complement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Arithmetic Logic Unit (ALU)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Specification and ALU Function Examples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Project 3 Overview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ALU Implementation Strategy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HDL Tips and Tricks</a:t>
            </a:r>
            <a:endParaRPr b="1" dirty="0">
              <a:solidFill>
                <a:srgbClr val="4B2A85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8271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3 Overview</a:t>
            </a:r>
            <a:endParaRPr dirty="0"/>
          </a:p>
        </p:txBody>
      </p:sp>
      <p:sp>
        <p:nvSpPr>
          <p:cNvPr id="415" name="Google Shape;415;p65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629138" cy="5353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24-Hour Time Audit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II: Boolean Arithmetic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Goal: Implement the ALU, which performs the core computations we need (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+</a:t>
            </a:r>
            <a:r>
              <a:rPr lang="en-US" dirty="0"/>
              <a:t> and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&amp;</a:t>
            </a:r>
            <a:r>
              <a:rPr lang="en-US" dirty="0"/>
              <a:t>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First, implement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HalfAdder.hdl</a:t>
            </a:r>
            <a:r>
              <a:rPr lang="en-US" dirty="0"/>
              <a:t>,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FullAdder.hdl</a:t>
            </a:r>
            <a:r>
              <a:rPr lang="en-US" dirty="0"/>
              <a:t>, and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Add16.hdl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Then, implement the ALU in the order suggested by the specification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Chapter 2 of the textbook has more details on the adders and ALU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/>
            <a:r>
              <a:rPr lang="en-US" dirty="0"/>
              <a:t>Part III: Project 3 Reflection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6" name="Google Shape;416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ALU Implementation Strategy</a:t>
            </a:r>
            <a:endParaRPr/>
          </a:p>
        </p:txBody>
      </p:sp>
      <p:sp>
        <p:nvSpPr>
          <p:cNvPr id="401" name="Google Shape;401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81654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First, handle zeroing out and negating inputs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lang="en-US" dirty="0"/>
              <a:t> and negating the output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Ignore the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</a:t>
            </a:r>
            <a:r>
              <a:rPr lang="en-US" dirty="0"/>
              <a:t> bit (only compute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) and ignore flag outputs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Test your implementation using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ALU-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nostat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noadd.tst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051560" lvl="2" indent="-1346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Next, implement the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Add</a:t>
            </a:r>
            <a:r>
              <a:rPr lang="en-US" dirty="0"/>
              <a:t> operations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How do we make decisions in hardware?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Test your implementation using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ALU-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nostat.tst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Lastly, implement the logic for the status flags (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zr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ng</a:t>
            </a:r>
            <a:r>
              <a:rPr lang="en-US" dirty="0"/>
              <a:t>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Test your full ALU using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ALU.tst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HDL Tips: Slicing</a:t>
            </a:r>
            <a:endParaRPr/>
          </a:p>
        </p:txBody>
      </p:sp>
      <p:sp>
        <p:nvSpPr>
          <p:cNvPr id="422" name="Google Shape;422;p66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366125" cy="5396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Sometimes want to connect only part of a multi-bit bus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HDL lets us with </a:t>
            </a:r>
            <a:r>
              <a:rPr lang="en-US" b="1" dirty="0"/>
              <a:t>slicing notation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b="1" dirty="0" err="1">
                <a:solidFill>
                  <a:srgbClr val="674EA7"/>
                </a:solidFill>
              </a:rPr>
              <a:t>ChipA</a:t>
            </a:r>
            <a:r>
              <a:rPr lang="en-US" dirty="0"/>
              <a:t> has eight output pins, and we want to connect the first four to </a:t>
            </a:r>
            <a:r>
              <a:rPr lang="en-US" b="1" dirty="0" err="1">
                <a:solidFill>
                  <a:srgbClr val="45818E"/>
                </a:solidFill>
              </a:rPr>
              <a:t>ChipB</a:t>
            </a:r>
            <a:r>
              <a:rPr lang="en-US" dirty="0" err="1"/>
              <a:t>’s</a:t>
            </a:r>
            <a:r>
              <a:rPr lang="en-US" dirty="0"/>
              <a:t> four inputs: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Note: We can only slice chip connections, not internal wires (e.g.,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w1[0..3]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is not allowed)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we need to use half an 8-bit wire, make two 4-bit wires and slice the output they’re connected to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23" name="Google Shape;423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424" name="Google Shape;424;p66"/>
          <p:cNvSpPr/>
          <p:nvPr/>
        </p:nvSpPr>
        <p:spPr>
          <a:xfrm>
            <a:off x="907768" y="3434776"/>
            <a:ext cx="1058700" cy="1476600"/>
          </a:xfrm>
          <a:prstGeom prst="rect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alibri"/>
                <a:ea typeface="Calibri"/>
                <a:cs typeface="Calibri"/>
                <a:sym typeface="Calibri"/>
              </a:rPr>
              <a:t>ChipA</a:t>
            </a:r>
            <a:endParaRPr sz="1800" b="1" i="0" u="none" strike="noStrike" cap="none">
              <a:solidFill>
                <a:srgbClr val="674E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5" name="Google Shape;425;p66"/>
          <p:cNvCxnSpPr/>
          <p:nvPr/>
        </p:nvCxnSpPr>
        <p:spPr>
          <a:xfrm>
            <a:off x="1966468" y="368425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6" name="Google Shape;426;p66"/>
          <p:cNvCxnSpPr/>
          <p:nvPr/>
        </p:nvCxnSpPr>
        <p:spPr>
          <a:xfrm>
            <a:off x="1966468" y="382140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7" name="Google Shape;427;p66"/>
          <p:cNvCxnSpPr/>
          <p:nvPr/>
        </p:nvCxnSpPr>
        <p:spPr>
          <a:xfrm>
            <a:off x="1966468" y="396207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8" name="Google Shape;428;p66"/>
          <p:cNvCxnSpPr/>
          <p:nvPr/>
        </p:nvCxnSpPr>
        <p:spPr>
          <a:xfrm>
            <a:off x="1966468" y="410275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9" name="Google Shape;429;p66"/>
          <p:cNvCxnSpPr/>
          <p:nvPr/>
        </p:nvCxnSpPr>
        <p:spPr>
          <a:xfrm>
            <a:off x="1966468" y="423990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0" name="Google Shape;430;p66"/>
          <p:cNvCxnSpPr/>
          <p:nvPr/>
        </p:nvCxnSpPr>
        <p:spPr>
          <a:xfrm>
            <a:off x="1966468" y="438057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1" name="Google Shape;431;p66"/>
          <p:cNvCxnSpPr/>
          <p:nvPr/>
        </p:nvCxnSpPr>
        <p:spPr>
          <a:xfrm>
            <a:off x="1966468" y="452125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2" name="Google Shape;432;p66"/>
          <p:cNvCxnSpPr/>
          <p:nvPr/>
        </p:nvCxnSpPr>
        <p:spPr>
          <a:xfrm>
            <a:off x="1966468" y="466192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3" name="Google Shape;433;p66"/>
          <p:cNvSpPr/>
          <p:nvPr/>
        </p:nvSpPr>
        <p:spPr>
          <a:xfrm>
            <a:off x="3774943" y="3493351"/>
            <a:ext cx="1361400" cy="803100"/>
          </a:xfrm>
          <a:prstGeom prst="rect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45818E"/>
                </a:solidFill>
                <a:latin typeface="Calibri"/>
                <a:ea typeface="Calibri"/>
                <a:cs typeface="Calibri"/>
                <a:sym typeface="Calibri"/>
              </a:rPr>
              <a:t>ChipB</a:t>
            </a:r>
            <a:endParaRPr sz="1800" b="1" i="0" u="none" strike="noStrike" cap="none">
              <a:solidFill>
                <a:srgbClr val="4581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4" name="Google Shape;434;p66"/>
          <p:cNvCxnSpPr/>
          <p:nvPr/>
        </p:nvCxnSpPr>
        <p:spPr>
          <a:xfrm>
            <a:off x="3551268" y="368567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5" name="Google Shape;435;p66"/>
          <p:cNvCxnSpPr/>
          <p:nvPr/>
        </p:nvCxnSpPr>
        <p:spPr>
          <a:xfrm>
            <a:off x="3551268" y="382282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6" name="Google Shape;436;p66"/>
          <p:cNvCxnSpPr/>
          <p:nvPr/>
        </p:nvCxnSpPr>
        <p:spPr>
          <a:xfrm>
            <a:off x="3551268" y="3963501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7" name="Google Shape;437;p66"/>
          <p:cNvCxnSpPr/>
          <p:nvPr/>
        </p:nvCxnSpPr>
        <p:spPr>
          <a:xfrm>
            <a:off x="3551268" y="4104176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8" name="Google Shape;438;p66"/>
          <p:cNvSpPr/>
          <p:nvPr/>
        </p:nvSpPr>
        <p:spPr>
          <a:xfrm>
            <a:off x="5583242" y="3683250"/>
            <a:ext cx="3179757" cy="80309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ChipA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[0..3]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39" name="Google Shape;439;p66"/>
          <p:cNvCxnSpPr/>
          <p:nvPr/>
        </p:nvCxnSpPr>
        <p:spPr>
          <a:xfrm>
            <a:off x="2189968" y="3684251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0" name="Google Shape;440;p66"/>
          <p:cNvCxnSpPr/>
          <p:nvPr/>
        </p:nvCxnSpPr>
        <p:spPr>
          <a:xfrm>
            <a:off x="2189968" y="3821401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1" name="Google Shape;441;p66"/>
          <p:cNvCxnSpPr/>
          <p:nvPr/>
        </p:nvCxnSpPr>
        <p:spPr>
          <a:xfrm>
            <a:off x="2189968" y="3962076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42" name="Google Shape;442;p66"/>
          <p:cNvCxnSpPr/>
          <p:nvPr/>
        </p:nvCxnSpPr>
        <p:spPr>
          <a:xfrm>
            <a:off x="2189968" y="4102751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3" name="Google Shape;443;p66"/>
          <p:cNvSpPr txBox="1"/>
          <p:nvPr/>
        </p:nvSpPr>
        <p:spPr>
          <a:xfrm>
            <a:off x="2340543" y="3362301"/>
            <a:ext cx="11622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 (4)</a:t>
            </a:r>
            <a:endParaRPr sz="1200" b="1" i="0" u="none" strike="noStrike" cap="none">
              <a:solidFill>
                <a:srgbClr val="E6913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4" name="Google Shape;444;p66"/>
          <p:cNvSpPr txBox="1"/>
          <p:nvPr/>
        </p:nvSpPr>
        <p:spPr>
          <a:xfrm>
            <a:off x="1529493" y="3730726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 (8)</a:t>
            </a:r>
            <a:endParaRPr sz="12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5" name="Google Shape;445;p66"/>
          <p:cNvSpPr txBox="1"/>
          <p:nvPr/>
        </p:nvSpPr>
        <p:spPr>
          <a:xfrm>
            <a:off x="3707243" y="3730726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 (4)</a:t>
            </a:r>
            <a:endParaRPr sz="12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HDL Tips: Connections</a:t>
            </a:r>
            <a:endParaRPr/>
          </a:p>
        </p:txBody>
      </p:sp>
      <p:sp>
        <p:nvSpPr>
          <p:cNvPr id="451" name="Google Shape;451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Can connect a chip output multiple times, or not at all!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Hint: In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Add16.hdl</a:t>
            </a:r>
            <a:r>
              <a:rPr lang="en-US" dirty="0"/>
              <a:t>, do we need to use the last carry bit?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52" name="Google Shape;452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453" name="Google Shape;453;p67"/>
          <p:cNvSpPr/>
          <p:nvPr/>
        </p:nvSpPr>
        <p:spPr>
          <a:xfrm>
            <a:off x="650850" y="2841325"/>
            <a:ext cx="1058700" cy="1476600"/>
          </a:xfrm>
          <a:prstGeom prst="rect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alibri"/>
                <a:ea typeface="Calibri"/>
                <a:cs typeface="Calibri"/>
                <a:sym typeface="Calibri"/>
              </a:rPr>
              <a:t>ChipA</a:t>
            </a:r>
            <a:endParaRPr sz="1800" b="1" i="0" u="none" strike="noStrike" cap="none">
              <a:solidFill>
                <a:srgbClr val="674E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67"/>
          <p:cNvSpPr/>
          <p:nvPr/>
        </p:nvSpPr>
        <p:spPr>
          <a:xfrm>
            <a:off x="3518025" y="2899900"/>
            <a:ext cx="1361400" cy="803100"/>
          </a:xfrm>
          <a:prstGeom prst="rect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45818E"/>
                </a:solidFill>
                <a:latin typeface="Calibri"/>
                <a:ea typeface="Calibri"/>
                <a:cs typeface="Calibri"/>
                <a:sym typeface="Calibri"/>
              </a:rPr>
              <a:t>ChipB</a:t>
            </a:r>
            <a:endParaRPr sz="1800" b="1" i="0" u="none" strike="noStrike" cap="none">
              <a:solidFill>
                <a:srgbClr val="4581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5" name="Google Shape;455;p67"/>
          <p:cNvCxnSpPr/>
          <p:nvPr/>
        </p:nvCxnSpPr>
        <p:spPr>
          <a:xfrm>
            <a:off x="3294350" y="309222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6" name="Google Shape;456;p67"/>
          <p:cNvCxnSpPr/>
          <p:nvPr/>
        </p:nvCxnSpPr>
        <p:spPr>
          <a:xfrm>
            <a:off x="3294350" y="322937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7" name="Google Shape;457;p67"/>
          <p:cNvCxnSpPr/>
          <p:nvPr/>
        </p:nvCxnSpPr>
        <p:spPr>
          <a:xfrm>
            <a:off x="3294350" y="337005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8" name="Google Shape;458;p67"/>
          <p:cNvCxnSpPr/>
          <p:nvPr/>
        </p:nvCxnSpPr>
        <p:spPr>
          <a:xfrm>
            <a:off x="3294350" y="351072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9" name="Google Shape;459;p67"/>
          <p:cNvSpPr/>
          <p:nvPr/>
        </p:nvSpPr>
        <p:spPr>
          <a:xfrm>
            <a:off x="5326325" y="3246568"/>
            <a:ext cx="3817675" cy="1887675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ChipA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[0..3]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[2..5]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w2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600" b="1" i="0" u="none" strike="noStrike" cap="none">
              <a:solidFill>
                <a:srgbClr val="E6913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-US" sz="16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[5]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741B47"/>
                </a:solidFill>
                <a:latin typeface="Courier New"/>
                <a:ea typeface="Courier New"/>
                <a:cs typeface="Courier New"/>
                <a:sym typeface="Courier New"/>
              </a:rPr>
              <a:t>w3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w2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741B47"/>
                </a:solidFill>
                <a:latin typeface="Courier New"/>
                <a:ea typeface="Courier New"/>
                <a:cs typeface="Courier New"/>
                <a:sym typeface="Courier New"/>
              </a:rPr>
              <a:t>w3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60" name="Google Shape;460;p67"/>
          <p:cNvCxnSpPr/>
          <p:nvPr/>
        </p:nvCxnSpPr>
        <p:spPr>
          <a:xfrm>
            <a:off x="1933050" y="3090800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1" name="Google Shape;461;p67"/>
          <p:cNvCxnSpPr/>
          <p:nvPr/>
        </p:nvCxnSpPr>
        <p:spPr>
          <a:xfrm>
            <a:off x="1933050" y="3227950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2" name="Google Shape;462;p67"/>
          <p:cNvCxnSpPr/>
          <p:nvPr/>
        </p:nvCxnSpPr>
        <p:spPr>
          <a:xfrm>
            <a:off x="1933050" y="3368625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3" name="Google Shape;463;p67"/>
          <p:cNvCxnSpPr/>
          <p:nvPr/>
        </p:nvCxnSpPr>
        <p:spPr>
          <a:xfrm>
            <a:off x="1933050" y="3509300"/>
            <a:ext cx="1361400" cy="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4" name="Google Shape;464;p67"/>
          <p:cNvSpPr txBox="1"/>
          <p:nvPr/>
        </p:nvSpPr>
        <p:spPr>
          <a:xfrm>
            <a:off x="2083625" y="2768850"/>
            <a:ext cx="11622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w1 (4)</a:t>
            </a:r>
            <a:endParaRPr sz="1200" b="1" i="0" u="none" strike="noStrike" cap="none">
              <a:solidFill>
                <a:srgbClr val="E6913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5" name="Google Shape;465;p67"/>
          <p:cNvSpPr txBox="1"/>
          <p:nvPr/>
        </p:nvSpPr>
        <p:spPr>
          <a:xfrm>
            <a:off x="1272575" y="3137275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out (8)</a:t>
            </a:r>
            <a:endParaRPr sz="12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6" name="Google Shape;466;p67"/>
          <p:cNvSpPr txBox="1"/>
          <p:nvPr/>
        </p:nvSpPr>
        <p:spPr>
          <a:xfrm>
            <a:off x="3450325" y="3137275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 (4)</a:t>
            </a:r>
            <a:endParaRPr sz="12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7" name="Google Shape;467;p67"/>
          <p:cNvSpPr/>
          <p:nvPr/>
        </p:nvSpPr>
        <p:spPr>
          <a:xfrm>
            <a:off x="3518025" y="3927800"/>
            <a:ext cx="1361400" cy="803100"/>
          </a:xfrm>
          <a:prstGeom prst="rect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45818E"/>
                </a:solidFill>
                <a:latin typeface="Calibri"/>
                <a:ea typeface="Calibri"/>
                <a:cs typeface="Calibri"/>
                <a:sym typeface="Calibri"/>
              </a:rPr>
              <a:t>ChipB</a:t>
            </a:r>
            <a:endParaRPr sz="1800" b="1" i="0" u="none" strike="noStrike" cap="none">
              <a:solidFill>
                <a:srgbClr val="4581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67"/>
          <p:cNvSpPr/>
          <p:nvPr/>
        </p:nvSpPr>
        <p:spPr>
          <a:xfrm>
            <a:off x="3518025" y="4955700"/>
            <a:ext cx="1361400" cy="552000"/>
          </a:xfrm>
          <a:prstGeom prst="rect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ChipC</a:t>
            </a:r>
            <a:endParaRPr sz="1800" b="1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67"/>
          <p:cNvSpPr txBox="1"/>
          <p:nvPr/>
        </p:nvSpPr>
        <p:spPr>
          <a:xfrm>
            <a:off x="3450325" y="4188650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 (4)</a:t>
            </a:r>
            <a:endParaRPr sz="12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0" name="Google Shape;470;p67"/>
          <p:cNvSpPr txBox="1"/>
          <p:nvPr/>
        </p:nvSpPr>
        <p:spPr>
          <a:xfrm>
            <a:off x="3450325" y="5091000"/>
            <a:ext cx="53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 (1)</a:t>
            </a:r>
            <a:endParaRPr sz="12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71" name="Google Shape;471;p67"/>
          <p:cNvCxnSpPr/>
          <p:nvPr/>
        </p:nvCxnSpPr>
        <p:spPr>
          <a:xfrm>
            <a:off x="3294350" y="41201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2" name="Google Shape;472;p67"/>
          <p:cNvCxnSpPr/>
          <p:nvPr/>
        </p:nvCxnSpPr>
        <p:spPr>
          <a:xfrm>
            <a:off x="3294350" y="425725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3" name="Google Shape;473;p67"/>
          <p:cNvCxnSpPr/>
          <p:nvPr/>
        </p:nvCxnSpPr>
        <p:spPr>
          <a:xfrm>
            <a:off x="3294350" y="439792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4" name="Google Shape;474;p67"/>
          <p:cNvCxnSpPr/>
          <p:nvPr/>
        </p:nvCxnSpPr>
        <p:spPr>
          <a:xfrm>
            <a:off x="3294350" y="45386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5" name="Google Shape;475;p67"/>
          <p:cNvCxnSpPr/>
          <p:nvPr/>
        </p:nvCxnSpPr>
        <p:spPr>
          <a:xfrm>
            <a:off x="3294350" y="52317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6" name="Google Shape;476;p67"/>
          <p:cNvCxnSpPr/>
          <p:nvPr/>
        </p:nvCxnSpPr>
        <p:spPr>
          <a:xfrm>
            <a:off x="1916650" y="3357200"/>
            <a:ext cx="1391700" cy="762900"/>
          </a:xfrm>
          <a:prstGeom prst="straightConnector1">
            <a:avLst/>
          </a:prstGeom>
          <a:noFill/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7" name="Google Shape;477;p67"/>
          <p:cNvCxnSpPr/>
          <p:nvPr/>
        </p:nvCxnSpPr>
        <p:spPr>
          <a:xfrm>
            <a:off x="1917925" y="3502538"/>
            <a:ext cx="1391700" cy="762900"/>
          </a:xfrm>
          <a:prstGeom prst="straightConnector1">
            <a:avLst/>
          </a:prstGeom>
          <a:noFill/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8" name="Google Shape;478;p67"/>
          <p:cNvCxnSpPr/>
          <p:nvPr/>
        </p:nvCxnSpPr>
        <p:spPr>
          <a:xfrm>
            <a:off x="1917300" y="3651388"/>
            <a:ext cx="1391700" cy="762900"/>
          </a:xfrm>
          <a:prstGeom prst="straightConnector1">
            <a:avLst/>
          </a:prstGeom>
          <a:noFill/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9" name="Google Shape;479;p67"/>
          <p:cNvCxnSpPr/>
          <p:nvPr/>
        </p:nvCxnSpPr>
        <p:spPr>
          <a:xfrm>
            <a:off x="1918575" y="3796725"/>
            <a:ext cx="1391700" cy="762900"/>
          </a:xfrm>
          <a:prstGeom prst="straightConnector1">
            <a:avLst/>
          </a:prstGeom>
          <a:noFill/>
          <a:ln w="3810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0" name="Google Shape;480;p67"/>
          <p:cNvCxnSpPr/>
          <p:nvPr/>
        </p:nvCxnSpPr>
        <p:spPr>
          <a:xfrm>
            <a:off x="1922750" y="3784475"/>
            <a:ext cx="1391700" cy="1446600"/>
          </a:xfrm>
          <a:prstGeom prst="straightConnector1">
            <a:avLst/>
          </a:prstGeom>
          <a:noFill/>
          <a:ln w="38100" cap="flat" cmpd="sng">
            <a:solidFill>
              <a:srgbClr val="A64D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1" name="Google Shape;481;p67"/>
          <p:cNvSpPr txBox="1"/>
          <p:nvPr/>
        </p:nvSpPr>
        <p:spPr>
          <a:xfrm>
            <a:off x="2547325" y="3628675"/>
            <a:ext cx="11622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w2 (4)</a:t>
            </a:r>
            <a:endParaRPr sz="12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2" name="Google Shape;482;p67"/>
          <p:cNvSpPr txBox="1"/>
          <p:nvPr/>
        </p:nvSpPr>
        <p:spPr>
          <a:xfrm>
            <a:off x="2031400" y="4697075"/>
            <a:ext cx="11622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w3 (1)</a:t>
            </a:r>
            <a:endParaRPr sz="1200" b="1" i="0" u="none" strike="noStrike" cap="none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83" name="Google Shape;483;p67"/>
          <p:cNvCxnSpPr/>
          <p:nvPr/>
        </p:nvCxnSpPr>
        <p:spPr>
          <a:xfrm>
            <a:off x="1709550" y="30908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4" name="Google Shape;484;p67"/>
          <p:cNvCxnSpPr/>
          <p:nvPr/>
        </p:nvCxnSpPr>
        <p:spPr>
          <a:xfrm>
            <a:off x="1709550" y="322795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5" name="Google Shape;485;p67"/>
          <p:cNvCxnSpPr/>
          <p:nvPr/>
        </p:nvCxnSpPr>
        <p:spPr>
          <a:xfrm>
            <a:off x="1709550" y="336862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6" name="Google Shape;486;p67"/>
          <p:cNvCxnSpPr/>
          <p:nvPr/>
        </p:nvCxnSpPr>
        <p:spPr>
          <a:xfrm>
            <a:off x="1709550" y="35093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7" name="Google Shape;487;p67"/>
          <p:cNvCxnSpPr/>
          <p:nvPr/>
        </p:nvCxnSpPr>
        <p:spPr>
          <a:xfrm>
            <a:off x="1709550" y="364645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8" name="Google Shape;488;p67"/>
          <p:cNvCxnSpPr/>
          <p:nvPr/>
        </p:nvCxnSpPr>
        <p:spPr>
          <a:xfrm>
            <a:off x="1709550" y="378712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9" name="Google Shape;489;p67"/>
          <p:cNvCxnSpPr/>
          <p:nvPr/>
        </p:nvCxnSpPr>
        <p:spPr>
          <a:xfrm>
            <a:off x="1709550" y="3927800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90" name="Google Shape;490;p67"/>
          <p:cNvCxnSpPr/>
          <p:nvPr/>
        </p:nvCxnSpPr>
        <p:spPr>
          <a:xfrm>
            <a:off x="1709550" y="4068475"/>
            <a:ext cx="223500" cy="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HDL Tips: Constants</a:t>
            </a:r>
            <a:endParaRPr/>
          </a:p>
        </p:txBody>
      </p:sp>
      <p:sp>
        <p:nvSpPr>
          <p:cNvPr id="496" name="Google Shape;496;p68"/>
          <p:cNvSpPr txBox="1">
            <a:spLocks noGrp="1"/>
          </p:cNvSpPr>
          <p:nvPr>
            <p:ph type="body" idx="1"/>
          </p:nvPr>
        </p:nvSpPr>
        <p:spPr>
          <a:xfrm>
            <a:off x="396874" y="1362075"/>
            <a:ext cx="866003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 bus of </a:t>
            </a:r>
            <a:r>
              <a:rPr lang="en-US" b="1" dirty="0">
                <a:solidFill>
                  <a:srgbClr val="E7913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or </a:t>
            </a:r>
            <a:r>
              <a:rPr lang="en-US" b="1" dirty="0">
                <a:solidFill>
                  <a:srgbClr val="741B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contain all 1s or all 0s, respectively,  and implicitly act as whatever width is needed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sz="2800" b="1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dirty="0"/>
              <a:t> has four inputs and </a:t>
            </a:r>
            <a:r>
              <a:rPr lang="en-US" sz="2800" b="1" dirty="0" err="1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dirty="0"/>
              <a:t> has one input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sz="2400" b="1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2400" b="1" dirty="0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400" b="1" dirty="0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assigns four input bits a value of 1 (</a:t>
            </a:r>
            <a:r>
              <a:rPr lang="en-US" b="1" dirty="0">
                <a:solidFill>
                  <a:srgbClr val="E7913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sz="2400" b="1" dirty="0" err="1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2400" b="1" dirty="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400" b="1" dirty="0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assigns one input bit a value of 1 (</a:t>
            </a:r>
            <a:r>
              <a:rPr lang="en-US" b="1" dirty="0">
                <a:solidFill>
                  <a:srgbClr val="E7913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sz="2400" b="1" dirty="0" err="1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2400" b="1" dirty="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400" b="1" dirty="0">
                <a:solidFill>
                  <a:srgbClr val="741B47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lang="en-US" sz="2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assigns one input bit a value of 0 (</a:t>
            </a:r>
            <a:r>
              <a:rPr lang="en-US" b="1" dirty="0">
                <a:solidFill>
                  <a:srgbClr val="741B4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7" name="Google Shape;497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498" name="Google Shape;498;p68"/>
          <p:cNvSpPr/>
          <p:nvPr/>
        </p:nvSpPr>
        <p:spPr>
          <a:xfrm>
            <a:off x="5840274" y="4700865"/>
            <a:ext cx="3303725" cy="113405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ChipB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ChipC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1600" b="1" i="0" u="none" strike="noStrike" cap="none">
                <a:solidFill>
                  <a:srgbClr val="741B47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499" name="Google Shape;499;p68"/>
          <p:cNvGrpSpPr/>
          <p:nvPr/>
        </p:nvGrpSpPr>
        <p:grpSpPr>
          <a:xfrm>
            <a:off x="979215" y="4101090"/>
            <a:ext cx="4505772" cy="2650902"/>
            <a:chOff x="167761" y="4046589"/>
            <a:chExt cx="4505772" cy="2650902"/>
          </a:xfrm>
        </p:grpSpPr>
        <p:sp>
          <p:nvSpPr>
            <p:cNvPr id="500" name="Google Shape;500;p68"/>
            <p:cNvSpPr/>
            <p:nvPr/>
          </p:nvSpPr>
          <p:spPr>
            <a:xfrm>
              <a:off x="3312133" y="4177639"/>
              <a:ext cx="1361400" cy="803100"/>
            </a:xfrm>
            <a:prstGeom prst="rect">
              <a:avLst/>
            </a:prstGeom>
            <a:noFill/>
            <a:ln w="38100" cap="flat" cmpd="sng">
              <a:solidFill>
                <a:srgbClr val="45818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rgbClr val="45818E"/>
                  </a:solidFill>
                  <a:latin typeface="Calibri"/>
                  <a:ea typeface="Calibri"/>
                  <a:cs typeface="Calibri"/>
                  <a:sym typeface="Calibri"/>
                </a:rPr>
                <a:t>ChipB</a:t>
              </a:r>
              <a:endParaRPr sz="1800" b="1" i="0" u="none" strike="noStrike" cap="none">
                <a:solidFill>
                  <a:srgbClr val="45818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01" name="Google Shape;501;p68"/>
            <p:cNvCxnSpPr/>
            <p:nvPr/>
          </p:nvCxnSpPr>
          <p:spPr>
            <a:xfrm>
              <a:off x="3088458" y="4369964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45818E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2" name="Google Shape;502;p68"/>
            <p:cNvCxnSpPr/>
            <p:nvPr/>
          </p:nvCxnSpPr>
          <p:spPr>
            <a:xfrm>
              <a:off x="3088458" y="4507114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45818E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3" name="Google Shape;503;p68"/>
            <p:cNvCxnSpPr/>
            <p:nvPr/>
          </p:nvCxnSpPr>
          <p:spPr>
            <a:xfrm>
              <a:off x="3088458" y="4647789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45818E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4" name="Google Shape;504;p68"/>
            <p:cNvCxnSpPr/>
            <p:nvPr/>
          </p:nvCxnSpPr>
          <p:spPr>
            <a:xfrm>
              <a:off x="3088458" y="4788464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45818E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5" name="Google Shape;505;p68"/>
            <p:cNvCxnSpPr/>
            <p:nvPr/>
          </p:nvCxnSpPr>
          <p:spPr>
            <a:xfrm>
              <a:off x="1727158" y="4368539"/>
              <a:ext cx="1361400" cy="0"/>
            </a:xfrm>
            <a:prstGeom prst="straightConnector1">
              <a:avLst/>
            </a:prstGeom>
            <a:noFill/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6" name="Google Shape;506;p68"/>
            <p:cNvCxnSpPr/>
            <p:nvPr/>
          </p:nvCxnSpPr>
          <p:spPr>
            <a:xfrm>
              <a:off x="1727158" y="4505689"/>
              <a:ext cx="1361400" cy="0"/>
            </a:xfrm>
            <a:prstGeom prst="straightConnector1">
              <a:avLst/>
            </a:prstGeom>
            <a:noFill/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7" name="Google Shape;507;p68"/>
            <p:cNvCxnSpPr/>
            <p:nvPr/>
          </p:nvCxnSpPr>
          <p:spPr>
            <a:xfrm>
              <a:off x="1727158" y="4646364"/>
              <a:ext cx="1361400" cy="0"/>
            </a:xfrm>
            <a:prstGeom prst="straightConnector1">
              <a:avLst/>
            </a:prstGeom>
            <a:noFill/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8" name="Google Shape;508;p68"/>
            <p:cNvCxnSpPr/>
            <p:nvPr/>
          </p:nvCxnSpPr>
          <p:spPr>
            <a:xfrm>
              <a:off x="1727158" y="4787039"/>
              <a:ext cx="1361400" cy="0"/>
            </a:xfrm>
            <a:prstGeom prst="straightConnector1">
              <a:avLst/>
            </a:prstGeom>
            <a:noFill/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09" name="Google Shape;509;p68"/>
            <p:cNvSpPr txBox="1"/>
            <p:nvPr/>
          </p:nvSpPr>
          <p:spPr>
            <a:xfrm>
              <a:off x="1877733" y="4046589"/>
              <a:ext cx="11622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E69138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true (4)</a:t>
              </a:r>
              <a:endParaRPr sz="12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10" name="Google Shape;510;p68"/>
            <p:cNvSpPr txBox="1"/>
            <p:nvPr/>
          </p:nvSpPr>
          <p:spPr>
            <a:xfrm>
              <a:off x="3244433" y="4415014"/>
              <a:ext cx="5325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45818E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 (4)</a:t>
              </a:r>
              <a:endParaRPr sz="1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11" name="Google Shape;511;p68"/>
            <p:cNvSpPr/>
            <p:nvPr/>
          </p:nvSpPr>
          <p:spPr>
            <a:xfrm>
              <a:off x="3312133" y="5834408"/>
              <a:ext cx="1361400" cy="552000"/>
            </a:xfrm>
            <a:prstGeom prst="rect">
              <a:avLst/>
            </a:prstGeom>
            <a:noFill/>
            <a:ln w="38100" cap="flat" cmpd="sng">
              <a:solidFill>
                <a:srgbClr val="6AA84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rgbClr val="6AA84F"/>
                  </a:solidFill>
                  <a:latin typeface="Calibri"/>
                  <a:ea typeface="Calibri"/>
                  <a:cs typeface="Calibri"/>
                  <a:sym typeface="Calibri"/>
                </a:rPr>
                <a:t>ChipC</a:t>
              </a:r>
              <a:endParaRPr sz="1800" b="1" i="0" u="none" strike="noStrike" cap="none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68"/>
            <p:cNvSpPr txBox="1"/>
            <p:nvPr/>
          </p:nvSpPr>
          <p:spPr>
            <a:xfrm>
              <a:off x="3244433" y="5969708"/>
              <a:ext cx="5325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 (1)</a:t>
              </a:r>
              <a:endParaRPr sz="12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513" name="Google Shape;513;p68"/>
            <p:cNvCxnSpPr/>
            <p:nvPr/>
          </p:nvCxnSpPr>
          <p:spPr>
            <a:xfrm>
              <a:off x="3088458" y="6110408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6AA84F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14" name="Google Shape;514;p68"/>
            <p:cNvSpPr/>
            <p:nvPr/>
          </p:nvSpPr>
          <p:spPr>
            <a:xfrm>
              <a:off x="3312133" y="5119139"/>
              <a:ext cx="1361400" cy="552000"/>
            </a:xfrm>
            <a:prstGeom prst="rect">
              <a:avLst/>
            </a:prstGeom>
            <a:noFill/>
            <a:ln w="38100" cap="flat" cmpd="sng">
              <a:solidFill>
                <a:srgbClr val="6AA84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rgbClr val="6AA84F"/>
                  </a:solidFill>
                  <a:latin typeface="Calibri"/>
                  <a:ea typeface="Calibri"/>
                  <a:cs typeface="Calibri"/>
                  <a:sym typeface="Calibri"/>
                </a:rPr>
                <a:t>ChipC</a:t>
              </a:r>
              <a:endParaRPr sz="1800" b="1" i="0" u="none" strike="noStrike" cap="none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68"/>
            <p:cNvSpPr txBox="1"/>
            <p:nvPr/>
          </p:nvSpPr>
          <p:spPr>
            <a:xfrm>
              <a:off x="3244433" y="5254439"/>
              <a:ext cx="5325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 (1)</a:t>
              </a:r>
              <a:endParaRPr sz="12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516" name="Google Shape;516;p68"/>
            <p:cNvCxnSpPr/>
            <p:nvPr/>
          </p:nvCxnSpPr>
          <p:spPr>
            <a:xfrm>
              <a:off x="3088458" y="5395139"/>
              <a:ext cx="223500" cy="0"/>
            </a:xfrm>
            <a:prstGeom prst="straightConnector1">
              <a:avLst/>
            </a:prstGeom>
            <a:noFill/>
            <a:ln w="38100" cap="flat" cmpd="sng">
              <a:solidFill>
                <a:srgbClr val="6AA84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7" name="Google Shape;517;p68"/>
            <p:cNvCxnSpPr/>
            <p:nvPr/>
          </p:nvCxnSpPr>
          <p:spPr>
            <a:xfrm>
              <a:off x="1259571" y="5393164"/>
              <a:ext cx="1828712" cy="0"/>
            </a:xfrm>
            <a:prstGeom prst="straightConnector1">
              <a:avLst/>
            </a:prstGeom>
            <a:noFill/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18" name="Google Shape;518;p68"/>
            <p:cNvSpPr txBox="1"/>
            <p:nvPr/>
          </p:nvSpPr>
          <p:spPr>
            <a:xfrm>
              <a:off x="1877458" y="5071214"/>
              <a:ext cx="11622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E69138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true (1)</a:t>
              </a:r>
              <a:endParaRPr sz="12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519" name="Google Shape;519;p68"/>
            <p:cNvCxnSpPr/>
            <p:nvPr/>
          </p:nvCxnSpPr>
          <p:spPr>
            <a:xfrm>
              <a:off x="1727158" y="6110408"/>
              <a:ext cx="1361400" cy="0"/>
            </a:xfrm>
            <a:prstGeom prst="straightConnector1">
              <a:avLst/>
            </a:prstGeom>
            <a:noFill/>
            <a:ln w="38100" cap="flat" cmpd="sng">
              <a:solidFill>
                <a:srgbClr val="A64D79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20" name="Google Shape;520;p68"/>
            <p:cNvSpPr txBox="1"/>
            <p:nvPr/>
          </p:nvSpPr>
          <p:spPr>
            <a:xfrm>
              <a:off x="1877733" y="5788458"/>
              <a:ext cx="11622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A64D79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false (1)</a:t>
              </a:r>
              <a:endParaRPr sz="12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21" name="Google Shape;521;p68"/>
            <p:cNvSpPr/>
            <p:nvPr/>
          </p:nvSpPr>
          <p:spPr>
            <a:xfrm>
              <a:off x="167761" y="4187108"/>
              <a:ext cx="1892484" cy="1416770"/>
            </a:xfrm>
            <a:prstGeom prst="cloud">
              <a:avLst/>
            </a:prstGeom>
            <a:solidFill>
              <a:srgbClr val="FCE5CD"/>
            </a:solidFill>
            <a:ln w="38100" cap="flat" cmpd="sng">
              <a:solidFill>
                <a:srgbClr val="E691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68"/>
            <p:cNvSpPr/>
            <p:nvPr/>
          </p:nvSpPr>
          <p:spPr>
            <a:xfrm>
              <a:off x="311558" y="5679683"/>
              <a:ext cx="1533112" cy="1017808"/>
            </a:xfrm>
            <a:prstGeom prst="cloud">
              <a:avLst/>
            </a:prstGeom>
            <a:solidFill>
              <a:srgbClr val="D5A6BD"/>
            </a:solidFill>
            <a:ln w="38100" cap="flat" cmpd="sng">
              <a:solidFill>
                <a:srgbClr val="741B4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68"/>
            <p:cNvSpPr txBox="1"/>
            <p:nvPr/>
          </p:nvSpPr>
          <p:spPr>
            <a:xfrm>
              <a:off x="570761" y="4550474"/>
              <a:ext cx="1361400" cy="69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Fountain of endless 1s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68"/>
            <p:cNvSpPr txBox="1"/>
            <p:nvPr/>
          </p:nvSpPr>
          <p:spPr>
            <a:xfrm>
              <a:off x="497152" y="5885859"/>
              <a:ext cx="1361400" cy="69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Bottomless serving of 0s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8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5 Reminders</a:t>
            </a:r>
            <a:endParaRPr dirty="0"/>
          </a:p>
        </p:txBody>
      </p:sp>
      <p:sp>
        <p:nvSpPr>
          <p:cNvPr id="786" name="Google Shape;786;p8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/>
              <a:t>Project 2 due tonight (10/13)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Project 3 (24-Hour Time Audit &amp; Boolean Arithmetic) released today, due next Thursday (10/20)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Course Staff Support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Eric has office hours in CSE2 153 today after lecture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Post your questions on the Ed discussion board</a:t>
            </a:r>
            <a:endParaRPr dirty="0">
              <a:solidFill>
                <a:srgbClr val="0462C4"/>
              </a:solidFill>
            </a:endParaRPr>
          </a:p>
        </p:txBody>
      </p:sp>
      <p:sp>
        <p:nvSpPr>
          <p:cNvPr id="787" name="Google Shape;787;p8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Setting SMART Goals</a:t>
            </a:r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S</a:t>
            </a:r>
            <a:r>
              <a:rPr lang="en-US" dirty="0"/>
              <a:t> – Be specific, simple and significant.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M</a:t>
            </a:r>
            <a:r>
              <a:rPr lang="en-US" dirty="0"/>
              <a:t> – Make sure your goals are measurable. How many times within a week, month, the quarter do you want to do x goal?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A</a:t>
            </a:r>
            <a:r>
              <a:rPr lang="en-US" dirty="0"/>
              <a:t> – Make sure your goals are achievable. Is your goal within your scope of control?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R</a:t>
            </a:r>
            <a:r>
              <a:rPr lang="en-US" dirty="0"/>
              <a:t> – Be realistic and reasonable.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T</a:t>
            </a:r>
            <a:r>
              <a:rPr lang="en-US" dirty="0"/>
              <a:t> – Be time-bound. When will you accomplish your goal?</a:t>
            </a:r>
            <a:endParaRPr dirty="0"/>
          </a:p>
        </p:txBody>
      </p:sp>
      <p:sp>
        <p:nvSpPr>
          <p:cNvPr id="64" name="Google Shape;64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SMART Goals Group Discussion</a:t>
            </a:r>
            <a:endParaRPr dirty="0"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grpSp>
        <p:nvGrpSpPr>
          <p:cNvPr id="72" name="Google Shape;72;p32"/>
          <p:cNvGrpSpPr/>
          <p:nvPr/>
        </p:nvGrpSpPr>
        <p:grpSpPr>
          <a:xfrm>
            <a:off x="5632317" y="2375743"/>
            <a:ext cx="3305700" cy="3483057"/>
            <a:chOff x="5632317" y="1189775"/>
            <a:chExt cx="3305700" cy="3483057"/>
          </a:xfrm>
        </p:grpSpPr>
        <p:sp>
          <p:nvSpPr>
            <p:cNvPr id="73" name="Google Shape;73;p32"/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SMART GOAL </a:t>
              </a:r>
              <a:br>
                <a:rPr lang="en-US" sz="16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FRAMEWORK</a:t>
              </a:r>
              <a:endPara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2"/>
            <p:cNvSpPr txBox="1"/>
            <p:nvPr/>
          </p:nvSpPr>
          <p:spPr>
            <a:xfrm>
              <a:off x="5968775" y="2057132"/>
              <a:ext cx="26328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200" dirty="0">
                  <a:latin typeface="Calibri"/>
                  <a:ea typeface="Calibri"/>
                  <a:cs typeface="Calibri"/>
                  <a:sym typeface="Calibri"/>
                </a:rPr>
                <a:t>—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Specific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200" dirty="0">
                  <a:latin typeface="Calibri"/>
                  <a:ea typeface="Calibri"/>
                  <a:cs typeface="Calibri"/>
                  <a:sym typeface="Calibri"/>
                </a:rPr>
                <a:t>—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Measurable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200" dirty="0">
                  <a:latin typeface="Calibri"/>
                  <a:ea typeface="Calibri"/>
                  <a:cs typeface="Calibri"/>
                  <a:sym typeface="Calibri"/>
                </a:rPr>
                <a:t>—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Achievable 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 </a:t>
              </a:r>
              <a:r>
                <a:rPr lang="en-US" sz="1200" dirty="0">
                  <a:latin typeface="Calibri"/>
                  <a:ea typeface="Calibri"/>
                  <a:cs typeface="Calibri"/>
                  <a:sym typeface="Calibri"/>
                </a:rPr>
                <a:t>—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Realistic 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 </a:t>
              </a:r>
              <a:r>
                <a:rPr lang="en-US" sz="1200" dirty="0">
                  <a:latin typeface="Calibri"/>
                  <a:ea typeface="Calibri"/>
                  <a:cs typeface="Calibri"/>
                  <a:sym typeface="Calibri"/>
                </a:rPr>
                <a:t>—</a:t>
              </a:r>
              <a: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Timebound 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br>
                <a:rPr lang="en-US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Attending CSE 390B </a:t>
              </a:r>
              <a:endParaRPr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office hours at least </a:t>
              </a: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5x this quarter </a:t>
              </a: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(or once every other week)</a:t>
              </a: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" name="Google Shape;75;p32"/>
          <p:cNvGrpSpPr/>
          <p:nvPr/>
        </p:nvGrpSpPr>
        <p:grpSpPr>
          <a:xfrm>
            <a:off x="0" y="2375957"/>
            <a:ext cx="3546900" cy="3482836"/>
            <a:chOff x="0" y="1189989"/>
            <a:chExt cx="3546900" cy="3482836"/>
          </a:xfrm>
        </p:grpSpPr>
        <p:sp>
          <p:nvSpPr>
            <p:cNvPr id="76" name="Google Shape;76;p32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name="adj" fmla="val 50000"/>
              </a:avLst>
            </a:prstGeom>
            <a:solidFill>
              <a:srgbClr val="351C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AUTUMN </a:t>
              </a:r>
              <a:r>
                <a:rPr lang="en-US" sz="1600" b="1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QUARTER </a:t>
              </a:r>
              <a:br>
                <a:rPr lang="en-US" sz="1600" b="1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1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GOALS</a:t>
              </a:r>
              <a:endParaRPr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32"/>
            <p:cNvSpPr txBox="1"/>
            <p:nvPr/>
          </p:nvSpPr>
          <p:spPr>
            <a:xfrm>
              <a:off x="655361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br>
                <a:rPr lang="en-US" sz="16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lang="en-US" sz="16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What are skills, practices or habits that are not strengths YET?</a:t>
              </a:r>
              <a:endParaRPr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" name="Google Shape;78;p32"/>
          <p:cNvGrpSpPr/>
          <p:nvPr/>
        </p:nvGrpSpPr>
        <p:grpSpPr>
          <a:xfrm>
            <a:off x="2944204" y="2375743"/>
            <a:ext cx="3305700" cy="3483050"/>
            <a:chOff x="2944204" y="1189775"/>
            <a:chExt cx="3305700" cy="3483050"/>
          </a:xfrm>
        </p:grpSpPr>
        <p:sp>
          <p:nvSpPr>
            <p:cNvPr id="79" name="Google Shape;79;p32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4B2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SPHERE OF CONTROL</a:t>
              </a:r>
              <a:endParaRPr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2"/>
            <p:cNvSpPr txBox="1"/>
            <p:nvPr/>
          </p:nvSpPr>
          <p:spPr>
            <a:xfrm>
              <a:off x="3478949" y="2057125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Getting a 4.0 in a course</a:t>
              </a: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vs.</a:t>
              </a:r>
            </a:p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Attending course </a:t>
              </a:r>
              <a:b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6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office hours</a:t>
              </a:r>
              <a:endParaRPr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Growth vs. Fixed Mindset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Setting SMART Goals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Binary Number Representations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Unsigned, Signed, and Two’s Complement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Arithmetic Logic Unit (ALU)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Specification and ALU Function Examples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3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ALU Implementation Strategy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HDL Tips and Tricks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780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Unsigned Binary Representation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396874" y="1362075"/>
            <a:ext cx="8599079" cy="528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To interpret, we multiply the value of each bit by the power of two that specific bit represents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indent="-347472"/>
            <a:r>
              <a:rPr lang="en-US" dirty="0"/>
              <a:t>This system is unable to represent negative numbers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r>
              <a:rPr lang="en-US" dirty="0"/>
              <a:t>			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1101</a:t>
            </a:r>
            <a:r>
              <a:rPr lang="en-US" dirty="0"/>
              <a:t> in </a:t>
            </a:r>
            <a:r>
              <a:rPr lang="en-US" b="1" dirty="0"/>
              <a:t>unsigned binary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3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2</a:t>
            </a:r>
            <a:r>
              <a:rPr lang="en-US" baseline="30000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)</a:t>
            </a:r>
          </a:p>
          <a:p>
            <a:pPr marL="356616" lvl="1" indent="0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=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8)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4)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0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2) + (</a:t>
            </a:r>
            <a:r>
              <a:rPr lang="en-US" dirty="0">
                <a:solidFill>
                  <a:srgbClr val="0070C0"/>
                </a:solidFill>
                <a:latin typeface="Cambria Math"/>
                <a:ea typeface="Cambria Math"/>
                <a:cs typeface="Cambria Math"/>
                <a:sym typeface="Cambria Math"/>
              </a:rPr>
              <a:t>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× 1)</a:t>
            </a:r>
          </a:p>
          <a:p>
            <a:pPr marL="356616" lvl="1" indent="0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= 8 + 4 + 0 + 1</a:t>
            </a:r>
            <a:endParaRPr lang="en-US"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= 13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DDE5B90-8C1A-6ECC-EFEC-AC1DD0AFEE35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578100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B9265E-CC1E-2D5C-3BB0-207A3439E0B7}"/>
                  </a:ext>
                </a:extLst>
              </p:cNvPr>
              <p:cNvSpPr txBox="1"/>
              <p:nvPr/>
            </p:nvSpPr>
            <p:spPr>
              <a:xfrm>
                <a:off x="2352675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B9265E-CC1E-2D5C-3BB0-207A3439E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675" y="3452547"/>
                <a:ext cx="45085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42E2DBA-B832-05C1-ABC5-CB383A62E288}"/>
              </a:ext>
            </a:extLst>
          </p:cNvPr>
          <p:cNvSpPr txBox="1"/>
          <p:nvPr/>
        </p:nvSpPr>
        <p:spPr>
          <a:xfrm>
            <a:off x="1605191" y="3449852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Exponent: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78C384-10B8-ED68-A0A0-E6E5484FEF2F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2759075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74D702-F1DB-732A-D77D-71F71B408057}"/>
                  </a:ext>
                </a:extLst>
              </p:cNvPr>
              <p:cNvSpPr txBox="1"/>
              <p:nvPr/>
            </p:nvSpPr>
            <p:spPr>
              <a:xfrm>
                <a:off x="2533650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474D702-F1DB-732A-D77D-71F71B408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50" y="3452547"/>
                <a:ext cx="45085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FB1190-1EAA-47F9-4DD1-E9381A6D6C2B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946400" y="3760745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8F949A-6728-64C2-7C32-DCFD50B9A9D2}"/>
                  </a:ext>
                </a:extLst>
              </p:cNvPr>
              <p:cNvSpPr txBox="1"/>
              <p:nvPr/>
            </p:nvSpPr>
            <p:spPr>
              <a:xfrm>
                <a:off x="2720975" y="3452968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8F949A-6728-64C2-7C32-DCFD50B9A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975" y="3452968"/>
                <a:ext cx="45085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080042-8628-7363-9522-5885AB79D694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3133724" y="376032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0AF40D1-50A0-8749-E8BB-611F15C226EC}"/>
                  </a:ext>
                </a:extLst>
              </p:cNvPr>
              <p:cNvSpPr txBox="1"/>
              <p:nvPr/>
            </p:nvSpPr>
            <p:spPr>
              <a:xfrm>
                <a:off x="2908299" y="345254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0AF40D1-50A0-8749-E8BB-611F15C226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299" y="3452547"/>
                <a:ext cx="45085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Signed Binary Representation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oogle Shape;93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96874" y="1362075"/>
                <a:ext cx="8599079" cy="52809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347472" lvl="0" indent="-347472" algn="l" rtl="0">
                  <a:lnSpc>
                    <a:spcPct val="110000"/>
                  </a:lnSpc>
                  <a:spcBef>
                    <a:spcPts val="440"/>
                  </a:spcBef>
                  <a:spcAft>
                    <a:spcPts val="0"/>
                  </a:spcAft>
                  <a:buSzPts val="2080"/>
                  <a:buFont typeface="Noto Sans Symbols"/>
                  <a:buChar char="❖"/>
                </a:pPr>
                <a:r>
                  <a:rPr lang="en-US" dirty="0"/>
                  <a:t>Also called the </a:t>
                </a:r>
                <a:r>
                  <a:rPr lang="en-US" b="1" dirty="0"/>
                  <a:t>sign and magnitude </a:t>
                </a:r>
                <a:r>
                  <a:rPr lang="en-US" dirty="0"/>
                  <a:t>number encoding</a:t>
                </a:r>
              </a:p>
              <a:p>
                <a:pPr marL="356616" lvl="1" indent="0" algn="l" rtl="0">
                  <a:lnSpc>
                    <a:spcPct val="110000"/>
                  </a:lnSpc>
                  <a:spcBef>
                    <a:spcPts val="24"/>
                  </a:spcBef>
                  <a:spcAft>
                    <a:spcPts val="0"/>
                  </a:spcAft>
                  <a:buSzPts val="2420"/>
                  <a:buNone/>
                </a:pPr>
                <a:endParaRPr lang="en-US" dirty="0"/>
              </a:p>
              <a:p>
                <a:pPr marL="347472" lvl="0" indent="-347472" algn="l" rtl="0">
                  <a:lnSpc>
                    <a:spcPct val="110000"/>
                  </a:lnSpc>
                  <a:spcBef>
                    <a:spcPts val="440"/>
                  </a:spcBef>
                  <a:spcAft>
                    <a:spcPts val="0"/>
                  </a:spcAft>
                  <a:buSzPts val="2080"/>
                  <a:buFont typeface="Noto Sans Symbols"/>
                  <a:buChar char="❖"/>
                </a:pPr>
                <a:r>
                  <a:rPr lang="en-US" dirty="0"/>
                  <a:t>Most significant bit (MSB) represents the </a:t>
                </a:r>
                <a:r>
                  <a:rPr lang="en-US" b="1" dirty="0"/>
                  <a:t>sign</a:t>
                </a:r>
                <a:r>
                  <a:rPr lang="en-US" dirty="0"/>
                  <a:t> of the number</a:t>
                </a:r>
              </a:p>
              <a:p>
                <a:pPr marL="640080" lvl="1" indent="-283464"/>
                <a:r>
                  <a:rPr lang="en-US" dirty="0"/>
                  <a:t>The remaining bits represent the </a:t>
                </a:r>
                <a:r>
                  <a:rPr lang="en-US" b="1" dirty="0"/>
                  <a:t>weight</a:t>
                </a:r>
                <a:r>
                  <a:rPr lang="en-US" dirty="0"/>
                  <a:t> of the number</a:t>
                </a:r>
              </a:p>
              <a:p>
                <a:pPr marL="356616" lvl="1" indent="0" algn="l" rtl="0">
                  <a:lnSpc>
                    <a:spcPct val="110000"/>
                  </a:lnSpc>
                  <a:spcBef>
                    <a:spcPts val="24"/>
                  </a:spcBef>
                  <a:spcAft>
                    <a:spcPts val="0"/>
                  </a:spcAft>
                  <a:buSzPts val="2420"/>
                  <a:buNone/>
                </a:pPr>
                <a:endParaRPr lang="en-US" dirty="0"/>
              </a:p>
              <a:p>
                <a:pPr marL="356616" lvl="1" indent="0" algn="l" rtl="0">
                  <a:lnSpc>
                    <a:spcPct val="110000"/>
                  </a:lnSpc>
                  <a:spcBef>
                    <a:spcPts val="24"/>
                  </a:spcBef>
                  <a:spcAft>
                    <a:spcPts val="0"/>
                  </a:spcAft>
                  <a:buSzPts val="2420"/>
                  <a:buNone/>
                </a:pPr>
                <a:endParaRPr lang="en-US" dirty="0"/>
              </a:p>
              <a:p>
                <a:pPr marL="347472" lvl="0" indent="-347472"/>
                <a:r>
                  <a:rPr lang="en-US" dirty="0"/>
                  <a:t>Example: 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0b</a:t>
                </a:r>
                <a:r>
                  <a:rPr lang="en-US" dirty="0">
                    <a:solidFill>
                      <a:srgbClr val="FF000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101</a:t>
                </a:r>
                <a:r>
                  <a:rPr lang="en-US" dirty="0"/>
                  <a:t> in </a:t>
                </a:r>
                <a:r>
                  <a:rPr lang="en-US" b="1" dirty="0"/>
                  <a:t>signed binary</a:t>
                </a:r>
              </a:p>
              <a:p>
                <a:pPr marL="640080" lvl="1" indent="-283464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rPr>
                      <m:t>–</m:t>
                    </m:r>
                  </m:oMath>
                </a14:m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((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2</a:t>
                </a:r>
                <a:r>
                  <a:rPr lang="en-US" baseline="30000" dirty="0">
                    <a:solidFill>
                      <a:srgbClr val="00B05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2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) + 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0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2</a:t>
                </a:r>
                <a:r>
                  <a:rPr lang="en-US" baseline="30000" dirty="0">
                    <a:solidFill>
                      <a:srgbClr val="00B05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) + 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2</a:t>
                </a:r>
                <a:r>
                  <a:rPr lang="en-US" baseline="30000" dirty="0">
                    <a:solidFill>
                      <a:srgbClr val="00B05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0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))</a:t>
                </a:r>
              </a:p>
              <a:p>
                <a:pPr marL="356616" lvl="1" indent="0">
                  <a:buNone/>
                </a:pP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= </a:t>
                </a:r>
                <a:r>
                  <a:rPr lang="en-US" dirty="0">
                    <a:solidFill>
                      <a:srgbClr val="FF000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–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((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4) + 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0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2) + (</a:t>
                </a:r>
                <a:r>
                  <a:rPr lang="en-US" dirty="0">
                    <a:solidFill>
                      <a:srgbClr val="0070C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1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 × 1))</a:t>
                </a:r>
              </a:p>
              <a:p>
                <a:pPr marL="356616" lvl="1" indent="0">
                  <a:buNone/>
                </a:pP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= </a:t>
                </a:r>
                <a:r>
                  <a:rPr lang="en-US" dirty="0">
                    <a:solidFill>
                      <a:srgbClr val="FF0000"/>
                    </a:solidFill>
                    <a:latin typeface="Cambria Math"/>
                    <a:ea typeface="Cambria Math"/>
                    <a:cs typeface="Cambria Math"/>
                    <a:sym typeface="Cambria Math"/>
                  </a:rPr>
                  <a:t>–</a:t>
                </a: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(4 + 0 + 1)</a:t>
                </a:r>
                <a:endParaRPr lang="en-US" dirty="0"/>
              </a:p>
              <a:p>
                <a:pPr marL="356616" lvl="1" indent="0">
                  <a:buNone/>
                </a:pPr>
                <a:r>
                  <a:rPr lang="en-US" dirty="0">
                    <a:latin typeface="Cambria Math"/>
                    <a:ea typeface="Cambria Math"/>
                    <a:cs typeface="Cambria Math"/>
                    <a:sym typeface="Cambria Math"/>
                  </a:rPr>
                  <a:t>= –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356616" lvl="1" indent="0" algn="l" rtl="0">
                  <a:lnSpc>
                    <a:spcPct val="110000"/>
                  </a:lnSpc>
                  <a:spcBef>
                    <a:spcPts val="24"/>
                  </a:spcBef>
                  <a:spcAft>
                    <a:spcPts val="0"/>
                  </a:spcAft>
                  <a:buSzPts val="242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93" name="Google Shape;93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6874" y="1362075"/>
                <a:ext cx="8599079" cy="5280950"/>
              </a:xfrm>
              <a:prstGeom prst="rect">
                <a:avLst/>
              </a:prstGeom>
              <a:blipFill>
                <a:blip r:embed="rId3"/>
                <a:stretch>
                  <a:fillRect l="-10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16E7EE-7DAD-B945-3E15-33F86BF6B6E4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2578100" y="414767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2C2DBE-8A86-0C1D-8DAA-02D3B884E447}"/>
                  </a:ext>
                </a:extLst>
              </p:cNvPr>
              <p:cNvSpPr txBox="1"/>
              <p:nvPr/>
            </p:nvSpPr>
            <p:spPr>
              <a:xfrm>
                <a:off x="2352675" y="383989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2C2DBE-8A86-0C1D-8DAA-02D3B884E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675" y="3839897"/>
                <a:ext cx="45085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771A0718-B4AC-B5EA-9184-711791F8801B}"/>
              </a:ext>
            </a:extLst>
          </p:cNvPr>
          <p:cNvSpPr txBox="1"/>
          <p:nvPr/>
        </p:nvSpPr>
        <p:spPr>
          <a:xfrm>
            <a:off x="1605191" y="3837202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Exponent: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729EBC-D93F-1148-22FB-6D8D0CF1E9FF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2759075" y="414767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7FD17-210F-5FCD-A4B6-C9036AC883BB}"/>
                  </a:ext>
                </a:extLst>
              </p:cNvPr>
              <p:cNvSpPr txBox="1"/>
              <p:nvPr/>
            </p:nvSpPr>
            <p:spPr>
              <a:xfrm>
                <a:off x="2533650" y="383989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7FD17-210F-5FCD-A4B6-C9036AC88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50" y="3839897"/>
                <a:ext cx="45085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810B1F1-F805-F99F-E158-1171EF567C6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2946400" y="4148095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2117A3-BCB6-A525-5572-91352CE6015F}"/>
                  </a:ext>
                </a:extLst>
              </p:cNvPr>
              <p:cNvSpPr txBox="1"/>
              <p:nvPr/>
            </p:nvSpPr>
            <p:spPr>
              <a:xfrm>
                <a:off x="2720975" y="3840318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2117A3-BCB6-A525-5572-91352CE60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975" y="3840318"/>
                <a:ext cx="45085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A71BF5-43CC-7A0B-2F00-1B538D62DF9D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3133724" y="4147674"/>
            <a:ext cx="0" cy="234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5A407C2-4B8A-D754-1173-596532A093B9}"/>
                  </a:ext>
                </a:extLst>
              </p:cNvPr>
              <p:cNvSpPr txBox="1"/>
              <p:nvPr/>
            </p:nvSpPr>
            <p:spPr>
              <a:xfrm>
                <a:off x="2908299" y="3839897"/>
                <a:ext cx="450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5A407C2-4B8A-D754-1173-596532A09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299" y="3839897"/>
                <a:ext cx="45085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076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Signed Binary Representation: Limitations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396874" y="1362075"/>
            <a:ext cx="8599079" cy="528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Good first attempt at encoding negative numbers, but there are two main problems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lang="en-US" dirty="0"/>
          </a:p>
          <a:p>
            <a:pPr marL="347472" indent="-347472"/>
            <a:r>
              <a:rPr lang="en-US" dirty="0"/>
              <a:t>First, there exists two representations of zero (a positively and negatively signed zero)</a:t>
            </a:r>
          </a:p>
          <a:p>
            <a:pPr marL="804672" lvl="1" indent="-347472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Second, adding numbers no longer works universally</a:t>
            </a:r>
            <a:endParaRPr dirty="0"/>
          </a:p>
          <a:p>
            <a:pPr marL="640080" lvl="1" indent="-283464"/>
            <a:r>
              <a:rPr lang="en-US" dirty="0"/>
              <a:t>Addition no longer works with negative numbers</a:t>
            </a:r>
            <a:endParaRPr dirty="0"/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E9CFE6-149B-E452-9313-F0EA108B1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559" y="4968115"/>
            <a:ext cx="4842881" cy="182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0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3170</Words>
  <Application>Microsoft Macintosh PowerPoint</Application>
  <PresentationFormat>On-screen Show (4:3)</PresentationFormat>
  <Paragraphs>993</Paragraphs>
  <Slides>36</Slides>
  <Notes>36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Noto Sans Symbols</vt:lpstr>
      <vt:lpstr>Arial</vt:lpstr>
      <vt:lpstr>Arial Narrow</vt:lpstr>
      <vt:lpstr>Calibri</vt:lpstr>
      <vt:lpstr>Cambria Math</vt:lpstr>
      <vt:lpstr>Consolas</vt:lpstr>
      <vt:lpstr>Courier New</vt:lpstr>
      <vt:lpstr>Times New Roman</vt:lpstr>
      <vt:lpstr>UWTheme-333-Sp18</vt:lpstr>
      <vt:lpstr>Growth vs. Fixed Mindset &amp; The ALU</vt:lpstr>
      <vt:lpstr>Lecture Outline</vt:lpstr>
      <vt:lpstr>Growth vs. Fixed Mindset</vt:lpstr>
      <vt:lpstr>Setting SMART Goals</vt:lpstr>
      <vt:lpstr>SMART Goals Group Discussion</vt:lpstr>
      <vt:lpstr>Lecture Outline</vt:lpstr>
      <vt:lpstr>Unsigned Binary Representation</vt:lpstr>
      <vt:lpstr>Signed Binary Representation</vt:lpstr>
      <vt:lpstr>Signed Binary Representation: Limitations</vt:lpstr>
      <vt:lpstr>Two’s Complement Binary Representation</vt:lpstr>
      <vt:lpstr>Benefits of Two’s Complement</vt:lpstr>
      <vt:lpstr>Four-bit Values in Various Representations</vt:lpstr>
      <vt:lpstr>Two’s Complement Addition</vt:lpstr>
      <vt:lpstr>Two’s Complement Addition</vt:lpstr>
      <vt:lpstr>PowerPoint Presentation</vt:lpstr>
      <vt:lpstr>Lecture Outline</vt:lpstr>
      <vt:lpstr>The Von Neumann Architecture</vt:lpstr>
      <vt:lpstr>The Arithmetic Logic Unit</vt:lpstr>
      <vt:lpstr>Our ALU Implementation</vt:lpstr>
      <vt:lpstr>ALU Functions: Client’s View</vt:lpstr>
      <vt:lpstr>ALU Functions: Client’s View</vt:lpstr>
      <vt:lpstr>Five-minute Break!</vt:lpstr>
      <vt:lpstr>ALU Functions: Implementer’s View</vt:lpstr>
      <vt:lpstr>ALU Functions: Implementer’s View</vt:lpstr>
      <vt:lpstr>ALU Functions: Implementer’s View</vt:lpstr>
      <vt:lpstr>ALU Functions: Implementer’s View</vt:lpstr>
      <vt:lpstr>ALU Functions: Implementer’s View</vt:lpstr>
      <vt:lpstr>ALU Output Control Bits</vt:lpstr>
      <vt:lpstr>PowerPoint Presentation</vt:lpstr>
      <vt:lpstr>Lecture Outline</vt:lpstr>
      <vt:lpstr>Project 3 Overview</vt:lpstr>
      <vt:lpstr>ALU Implementation Strategy</vt:lpstr>
      <vt:lpstr>HDL Tips: Slicing</vt:lpstr>
      <vt:lpstr>HDL Tips: Connections</vt:lpstr>
      <vt:lpstr>HDL Tips: Constants</vt:lpstr>
      <vt:lpstr>Post-Lecture 5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Bloom’s Taxonomy &amp; Sequential Logic</dc:title>
  <dc:creator>Aaron Johnston</dc:creator>
  <cp:lastModifiedBy>Eric Fan</cp:lastModifiedBy>
  <cp:revision>72</cp:revision>
  <dcterms:created xsi:type="dcterms:W3CDTF">2018-03-28T08:00:24Z</dcterms:created>
  <dcterms:modified xsi:type="dcterms:W3CDTF">2022-10-13T21:10:48Z</dcterms:modified>
</cp:coreProperties>
</file>